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5" r:id="rId2"/>
  </p:sldMasterIdLst>
  <p:notesMasterIdLst>
    <p:notesMasterId r:id="rId101"/>
  </p:notesMasterIdLst>
  <p:sldIdLst>
    <p:sldId id="351" r:id="rId3"/>
    <p:sldId id="258" r:id="rId4"/>
    <p:sldId id="259" r:id="rId5"/>
    <p:sldId id="357" r:id="rId6"/>
    <p:sldId id="358" r:id="rId7"/>
    <p:sldId id="359" r:id="rId8"/>
    <p:sldId id="360"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352" r:id="rId22"/>
    <p:sldId id="353" r:id="rId23"/>
    <p:sldId id="272" r:id="rId24"/>
    <p:sldId id="273" r:id="rId25"/>
    <p:sldId id="274" r:id="rId26"/>
    <p:sldId id="275" r:id="rId27"/>
    <p:sldId id="276" r:id="rId28"/>
    <p:sldId id="277" r:id="rId29"/>
    <p:sldId id="349" r:id="rId30"/>
    <p:sldId id="278" r:id="rId31"/>
    <p:sldId id="279" r:id="rId32"/>
    <p:sldId id="280" r:id="rId33"/>
    <p:sldId id="288" r:id="rId34"/>
    <p:sldId id="286" r:id="rId35"/>
    <p:sldId id="287" r:id="rId36"/>
    <p:sldId id="281" r:id="rId37"/>
    <p:sldId id="282" r:id="rId38"/>
    <p:sldId id="283" r:id="rId39"/>
    <p:sldId id="284" r:id="rId40"/>
    <p:sldId id="285"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54" r:id="rId56"/>
    <p:sldId id="303" r:id="rId57"/>
    <p:sldId id="304" r:id="rId58"/>
    <p:sldId id="305" r:id="rId59"/>
    <p:sldId id="350" r:id="rId60"/>
    <p:sldId id="312" r:id="rId61"/>
    <p:sldId id="313" r:id="rId62"/>
    <p:sldId id="355" r:id="rId63"/>
    <p:sldId id="314" r:id="rId64"/>
    <p:sldId id="315" r:id="rId65"/>
    <p:sldId id="356"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2" r:id="rId82"/>
    <p:sldId id="331" r:id="rId83"/>
    <p:sldId id="333" r:id="rId84"/>
    <p:sldId id="334" r:id="rId85"/>
    <p:sldId id="335" r:id="rId86"/>
    <p:sldId id="336" r:id="rId87"/>
    <p:sldId id="337" r:id="rId88"/>
    <p:sldId id="338" r:id="rId89"/>
    <p:sldId id="339" r:id="rId90"/>
    <p:sldId id="340" r:id="rId91"/>
    <p:sldId id="341" r:id="rId92"/>
    <p:sldId id="342" r:id="rId93"/>
    <p:sldId id="361" r:id="rId94"/>
    <p:sldId id="343" r:id="rId95"/>
    <p:sldId id="344" r:id="rId96"/>
    <p:sldId id="345" r:id="rId97"/>
    <p:sldId id="346" r:id="rId98"/>
    <p:sldId id="347" r:id="rId99"/>
    <p:sldId id="348"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82" d="100"/>
          <a:sy n="82" d="100"/>
        </p:scale>
        <p:origin x="917"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98A9C7-AAA9-44E4-861E-BB29C1D6B150}" type="datetimeFigureOut">
              <a:rPr lang="en-US" smtClean="0"/>
              <a:pPr/>
              <a:t>12/12/2017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1BE1AA-4FC7-4F76-96EA-17E9F9E091A4}" type="slidenum">
              <a:rPr lang="en-US" smtClean="0"/>
              <a:pPr/>
              <a:t>‹#›</a:t>
            </a:fld>
            <a:endParaRPr lang="en-US"/>
          </a:p>
        </p:txBody>
      </p:sp>
    </p:spTree>
    <p:extLst>
      <p:ext uri="{BB962C8B-B14F-4D97-AF65-F5344CB8AC3E}">
        <p14:creationId xmlns:p14="http://schemas.microsoft.com/office/powerpoint/2010/main" val="3499058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381000" y="838200"/>
            <a:ext cx="4191000" cy="6019800"/>
          </a:xfrm>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cxnSp>
        <p:nvCxnSpPr>
          <p:cNvPr id="4"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lang="en-US" dirty="0" smtClean="0"/>
              <a:t>Click to edit Master title style</a:t>
            </a:r>
            <a:endParaRPr lang="en-US" dirty="0"/>
          </a:p>
        </p:txBody>
      </p:sp>
      <p:sp>
        <p:nvSpPr>
          <p:cNvPr id="3" name="Content Placeholder 2"/>
          <p:cNvSpPr>
            <a:spLocks noGrp="1"/>
          </p:cNvSpPr>
          <p:nvPr>
            <p:ph idx="1"/>
          </p:nvPr>
        </p:nvSpPr>
        <p:spPr>
          <a:xfrm>
            <a:off x="381000" y="838200"/>
            <a:ext cx="4191000" cy="6019800"/>
          </a:xfrm>
        </p:spPr>
        <p:txBody>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0"/>
          </p:nvPr>
        </p:nvSpPr>
        <p:spPr/>
        <p:txBody>
          <a:bodyPr/>
          <a:lstStyle>
            <a:lvl1pPr algn="l">
              <a:defRPr/>
            </a:lvl1pPr>
            <a:extLst/>
          </a:lstStyle>
          <a:p>
            <a:pPr>
              <a:defRPr/>
            </a:pPr>
            <a:r>
              <a:rPr lang="en-US">
                <a:solidFill>
                  <a:srgbClr val="475A8D">
                    <a:lumMod val="60000"/>
                    <a:lumOff val="40000"/>
                  </a:srgbClr>
                </a:solidFill>
              </a:rPr>
              <a:t>Shigley’s Mechanical Engineering Design</a:t>
            </a:r>
          </a:p>
        </p:txBody>
      </p:sp>
    </p:spTree>
    <p:extLst>
      <p:ext uri="{BB962C8B-B14F-4D97-AF65-F5344CB8AC3E}">
        <p14:creationId xmlns:p14="http://schemas.microsoft.com/office/powerpoint/2010/main" val="186209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cxnSp>
        <p:nvCxnSpPr>
          <p:cNvPr id="3"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lang="en-US" dirty="0" smtClean="0"/>
              <a:t>Click to edit Master title style</a:t>
            </a:r>
            <a:endParaRPr lang="en-US" dirty="0"/>
          </a:p>
        </p:txBody>
      </p:sp>
      <p:sp>
        <p:nvSpPr>
          <p:cNvPr id="5" name="Footer Placeholder 4"/>
          <p:cNvSpPr>
            <a:spLocks noGrp="1"/>
          </p:cNvSpPr>
          <p:nvPr>
            <p:ph type="ftr" sz="quarter" idx="10"/>
          </p:nvPr>
        </p:nvSpPr>
        <p:spPr/>
        <p:txBody>
          <a:bodyPr/>
          <a:lstStyle>
            <a:lvl1pPr algn="l">
              <a:defRPr/>
            </a:lvl1pPr>
            <a:extLst/>
          </a:lstStyle>
          <a:p>
            <a:pPr>
              <a:defRPr/>
            </a:pPr>
            <a:r>
              <a:rPr lang="en-US">
                <a:solidFill>
                  <a:srgbClr val="475A8D">
                    <a:lumMod val="60000"/>
                    <a:lumOff val="40000"/>
                  </a:srgbClr>
                </a:solidFill>
              </a:rPr>
              <a:t>Shigley’s Mechanical Engineering Design</a:t>
            </a:r>
          </a:p>
        </p:txBody>
      </p:sp>
    </p:spTree>
    <p:extLst>
      <p:ext uri="{BB962C8B-B14F-4D97-AF65-F5344CB8AC3E}">
        <p14:creationId xmlns:p14="http://schemas.microsoft.com/office/powerpoint/2010/main" val="2037560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cxnSp>
        <p:nvCxnSpPr>
          <p:cNvPr id="2"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4"/>
          <p:cNvSpPr>
            <a:spLocks noGrp="1"/>
          </p:cNvSpPr>
          <p:nvPr>
            <p:ph type="ftr" sz="quarter" idx="10"/>
          </p:nvPr>
        </p:nvSpPr>
        <p:spPr/>
        <p:txBody>
          <a:bodyPr/>
          <a:lstStyle>
            <a:lvl1pPr algn="l">
              <a:defRPr/>
            </a:lvl1pPr>
            <a:extLst/>
          </a:lstStyle>
          <a:p>
            <a:pPr>
              <a:defRPr/>
            </a:pPr>
            <a:r>
              <a:rPr lang="en-US">
                <a:solidFill>
                  <a:srgbClr val="475A8D">
                    <a:lumMod val="60000"/>
                    <a:lumOff val="40000"/>
                  </a:srgbClr>
                </a:solidFill>
              </a:rPr>
              <a:t>Shigley’s Mechanical Engineering Design</a:t>
            </a:r>
          </a:p>
        </p:txBody>
      </p:sp>
    </p:spTree>
    <p:extLst>
      <p:ext uri="{BB962C8B-B14F-4D97-AF65-F5344CB8AC3E}">
        <p14:creationId xmlns:p14="http://schemas.microsoft.com/office/powerpoint/2010/main" val="3678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xfrm>
            <a:off x="1162050" y="6243638"/>
            <a:ext cx="1905000" cy="457200"/>
          </a:xfrm>
          <a:prstGeom prst="rect">
            <a:avLst/>
          </a:prstGeom>
        </p:spPr>
        <p:txBody>
          <a:bodyPr/>
          <a:lstStyle>
            <a:lvl1pPr eaLnBrk="1" hangingPunct="1">
              <a:defRPr>
                <a:latin typeface="Arial" pitchFamily="34" charset="0"/>
              </a:defRPr>
            </a:lvl1pPr>
          </a:lstStyle>
          <a:p>
            <a:pPr fontAlgn="base">
              <a:spcBef>
                <a:spcPct val="0"/>
              </a:spcBef>
              <a:spcAft>
                <a:spcPct val="0"/>
              </a:spcAft>
              <a:defRPr/>
            </a:pPr>
            <a:endParaRPr lang="en-US" altLang="zh-TW">
              <a:solidFill>
                <a:prstClr val="black"/>
              </a:solidFill>
            </a:endParaRPr>
          </a:p>
        </p:txBody>
      </p:sp>
      <p:sp>
        <p:nvSpPr>
          <p:cNvPr id="3" name="Rectangle 12"/>
          <p:cNvSpPr>
            <a:spLocks noGrp="1" noChangeArrowheads="1"/>
          </p:cNvSpPr>
          <p:nvPr>
            <p:ph type="ftr" sz="quarter" idx="11"/>
          </p:nvPr>
        </p:nvSpPr>
        <p:spPr/>
        <p:txBody>
          <a:bodyPr/>
          <a:lstStyle>
            <a:lvl1pPr>
              <a:defRPr/>
            </a:lvl1pPr>
          </a:lstStyle>
          <a:p>
            <a:pPr>
              <a:defRPr/>
            </a:pPr>
            <a:endParaRPr lang="en-US" altLang="zh-TW">
              <a:solidFill>
                <a:srgbClr val="475A8D">
                  <a:lumMod val="60000"/>
                  <a:lumOff val="40000"/>
                </a:srgbClr>
              </a:solidFill>
            </a:endParaRPr>
          </a:p>
        </p:txBody>
      </p:sp>
      <p:sp>
        <p:nvSpPr>
          <p:cNvPr id="4"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defRPr/>
            </a:pPr>
            <a:fld id="{E9BF304D-4863-4C84-BB09-1C8286D5F32B}" type="slidenum">
              <a:rPr lang="en-US" altLang="zh-TW">
                <a:solidFill>
                  <a:prstClr val="black"/>
                </a:solidFill>
                <a:latin typeface="Arial" panose="020B0604020202020204" pitchFamily="34" charset="0"/>
              </a:rPr>
              <a:pPr fontAlgn="base">
                <a:spcBef>
                  <a:spcPct val="0"/>
                </a:spcBef>
                <a:spcAft>
                  <a:spcPct val="0"/>
                </a:spcAft>
                <a:defRPr/>
              </a:pPr>
              <a:t>‹#›</a:t>
            </a:fld>
            <a:endParaRPr lang="en-US" altLang="zh-TW">
              <a:solidFill>
                <a:prstClr val="black"/>
              </a:solidFill>
              <a:latin typeface="Arial" panose="020B0604020202020204" pitchFamily="34" charset="0"/>
            </a:endParaRPr>
          </a:p>
        </p:txBody>
      </p:sp>
    </p:spTree>
    <p:extLst>
      <p:ext uri="{BB962C8B-B14F-4D97-AF65-F5344CB8AC3E}">
        <p14:creationId xmlns:p14="http://schemas.microsoft.com/office/powerpoint/2010/main" val="3632871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11"/>
          <p:cNvSpPr>
            <a:spLocks noGrp="1" noChangeArrowheads="1"/>
          </p:cNvSpPr>
          <p:nvPr>
            <p:ph type="dt" sz="half" idx="10"/>
          </p:nvPr>
        </p:nvSpPr>
        <p:spPr>
          <a:xfrm>
            <a:off x="1162050" y="6243638"/>
            <a:ext cx="1905000" cy="457200"/>
          </a:xfrm>
          <a:prstGeom prst="rect">
            <a:avLst/>
          </a:prstGeom>
        </p:spPr>
        <p:txBody>
          <a:bodyPr/>
          <a:lstStyle>
            <a:lvl1pPr eaLnBrk="1" hangingPunct="1">
              <a:defRPr>
                <a:latin typeface="Arial" pitchFamily="34" charset="0"/>
              </a:defRPr>
            </a:lvl1pPr>
          </a:lstStyle>
          <a:p>
            <a:pPr fontAlgn="base">
              <a:spcBef>
                <a:spcPct val="0"/>
              </a:spcBef>
              <a:spcAft>
                <a:spcPct val="0"/>
              </a:spcAft>
              <a:defRPr/>
            </a:pPr>
            <a:endParaRPr lang="en-US" altLang="zh-TW">
              <a:solidFill>
                <a:prstClr val="black"/>
              </a:solidFill>
            </a:endParaRPr>
          </a:p>
        </p:txBody>
      </p:sp>
      <p:sp>
        <p:nvSpPr>
          <p:cNvPr id="4" name="Rectangle 12"/>
          <p:cNvSpPr>
            <a:spLocks noGrp="1" noChangeArrowheads="1"/>
          </p:cNvSpPr>
          <p:nvPr>
            <p:ph type="ftr" sz="quarter" idx="11"/>
          </p:nvPr>
        </p:nvSpPr>
        <p:spPr/>
        <p:txBody>
          <a:bodyPr/>
          <a:lstStyle>
            <a:lvl1pPr>
              <a:defRPr/>
            </a:lvl1pPr>
          </a:lstStyle>
          <a:p>
            <a:pPr>
              <a:defRPr/>
            </a:pPr>
            <a:endParaRPr lang="en-US" altLang="zh-TW">
              <a:solidFill>
                <a:srgbClr val="475A8D">
                  <a:lumMod val="60000"/>
                  <a:lumOff val="40000"/>
                </a:srgbClr>
              </a:solidFill>
            </a:endParaRPr>
          </a:p>
        </p:txBody>
      </p:sp>
      <p:sp>
        <p:nvSpPr>
          <p:cNvPr id="5" name="Rectangle 13"/>
          <p:cNvSpPr>
            <a:spLocks noGrp="1" noChangeArrowheads="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defRPr/>
            </a:pPr>
            <a:fld id="{B0766FEF-2378-4BC2-AB7C-068C70EC36CD}" type="slidenum">
              <a:rPr lang="en-US" altLang="zh-TW">
                <a:solidFill>
                  <a:prstClr val="black"/>
                </a:solidFill>
                <a:latin typeface="Arial" panose="020B0604020202020204" pitchFamily="34" charset="0"/>
              </a:rPr>
              <a:pPr fontAlgn="base">
                <a:spcBef>
                  <a:spcPct val="0"/>
                </a:spcBef>
                <a:spcAft>
                  <a:spcPct val="0"/>
                </a:spcAft>
                <a:defRPr/>
              </a:pPr>
              <a:t>‹#›</a:t>
            </a:fld>
            <a:endParaRPr lang="en-US" altLang="zh-TW">
              <a:solidFill>
                <a:prstClr val="black"/>
              </a:solidFill>
              <a:latin typeface="Arial" panose="020B0604020202020204" pitchFamily="34" charset="0"/>
            </a:endParaRPr>
          </a:p>
        </p:txBody>
      </p:sp>
    </p:spTree>
    <p:extLst>
      <p:ext uri="{BB962C8B-B14F-4D97-AF65-F5344CB8AC3E}">
        <p14:creationId xmlns:p14="http://schemas.microsoft.com/office/powerpoint/2010/main" val="30149721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accent6">
                <a:lumMod val="20000"/>
                <a:lumOff val="80000"/>
              </a:schemeClr>
            </a:gs>
            <a:gs pos="40000">
              <a:schemeClr val="accent6">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838200" y="152400"/>
            <a:ext cx="7498080" cy="523220"/>
          </a:xfrm>
          <a:prstGeom prst="rect">
            <a:avLst/>
          </a:prstGeom>
          <a:noFill/>
          <a:ln>
            <a:noFill/>
          </a:ln>
        </p:spPr>
        <p:txBody>
          <a:bodyPr anchor="ctr">
            <a:sp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381000" y="685800"/>
            <a:ext cx="4191000" cy="5334000"/>
          </a:xfrm>
          <a:prstGeom prst="rect">
            <a:avLst/>
          </a:prstGeom>
        </p:spPr>
        <p:txBody>
          <a:bodyPr>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Footer Placeholder 9"/>
          <p:cNvSpPr>
            <a:spLocks noGrp="1"/>
          </p:cNvSpPr>
          <p:nvPr>
            <p:ph type="ftr" sz="quarter" idx="3"/>
          </p:nvPr>
        </p:nvSpPr>
        <p:spPr>
          <a:xfrm>
            <a:off x="6629400" y="6553200"/>
            <a:ext cx="2514600" cy="304800"/>
          </a:xfrm>
          <a:prstGeom prst="rect">
            <a:avLst/>
          </a:prstGeom>
        </p:spPr>
        <p:txBody>
          <a:bodyPr anchor="b"/>
          <a:lstStyle>
            <a:lvl1pPr eaLnBrk="1" latinLnBrk="0" hangingPunct="1">
              <a:defRPr kumimoji="0" sz="1000" i="1">
                <a:solidFill>
                  <a:schemeClr val="accent6">
                    <a:lumMod val="60000"/>
                    <a:lumOff val="40000"/>
                  </a:schemeClr>
                </a:solidFill>
                <a:effectLst/>
                <a:latin typeface="+mj-lt"/>
              </a:defRPr>
            </a:lvl1pPr>
            <a:extLst/>
          </a:lstStyle>
          <a:p>
            <a:pPr algn="r"/>
            <a:r>
              <a:rPr lang="en-US" dirty="0" err="1" smtClean="0"/>
              <a:t>Shigley’s</a:t>
            </a:r>
            <a:r>
              <a:rPr lang="en-US" dirty="0" smtClean="0"/>
              <a:t> Mechanical Engineering Design</a:t>
            </a:r>
            <a:endParaRPr lang="en-US" dirty="0"/>
          </a:p>
        </p:txBody>
      </p:sp>
      <p:sp>
        <p:nvSpPr>
          <p:cNvPr id="15" name="Rectangle 14"/>
          <p:cNvSpPr/>
          <p:nvPr/>
        </p:nvSpPr>
        <p:spPr bwMode="invGray">
          <a:xfrm>
            <a:off x="381000" y="0"/>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34" r:id="rId3"/>
  </p:sldLayoutIdLst>
  <p:hf sldNum="0" hdr="0" dt="0"/>
  <p:txStyles>
    <p:titleStyle>
      <a:lvl1pPr algn="ctr" rtl="0" eaLnBrk="1" latinLnBrk="0" hangingPunct="1">
        <a:spcBef>
          <a:spcPct val="0"/>
        </a:spcBef>
        <a:buNone/>
        <a:defRPr kumimoji="0" sz="2800" kern="1200">
          <a:solidFill>
            <a:schemeClr val="tx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24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D7DDEB"/>
            </a:gs>
            <a:gs pos="39999">
              <a:srgbClr val="D7DDEB"/>
            </a:gs>
            <a:gs pos="100000">
              <a:srgbClr val="8898C3"/>
            </a:gs>
          </a:gsLst>
          <a:lin ang="8100000" scaled="1"/>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zh-TW" altLang="zh-TW">
              <a:solidFill>
                <a:srgbClr val="FFFFFF"/>
              </a:solidFill>
            </a:endParaRPr>
          </a:p>
        </p:txBody>
      </p:sp>
      <p:sp>
        <p:nvSpPr>
          <p:cNvPr id="1027" name="Title Placeholder 4"/>
          <p:cNvSpPr>
            <a:spLocks noGrp="1"/>
          </p:cNvSpPr>
          <p:nvPr>
            <p:ph type="title"/>
          </p:nvPr>
        </p:nvSpPr>
        <p:spPr bwMode="auto">
          <a:xfrm>
            <a:off x="838200" y="152400"/>
            <a:ext cx="7497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lvl="0"/>
            <a:r>
              <a:rPr lang="en-US" altLang="zh-TW" smtClean="0"/>
              <a:t>Click to edit Master title style</a:t>
            </a:r>
          </a:p>
        </p:txBody>
      </p:sp>
      <p:sp>
        <p:nvSpPr>
          <p:cNvPr id="1028" name="Text Placeholder 8"/>
          <p:cNvSpPr>
            <a:spLocks noGrp="1"/>
          </p:cNvSpPr>
          <p:nvPr>
            <p:ph type="body" idx="1"/>
          </p:nvPr>
        </p:nvSpPr>
        <p:spPr bwMode="auto">
          <a:xfrm>
            <a:off x="381000" y="685800"/>
            <a:ext cx="4191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 name="Footer Placeholder 9"/>
          <p:cNvSpPr>
            <a:spLocks noGrp="1"/>
          </p:cNvSpPr>
          <p:nvPr>
            <p:ph type="ftr" sz="quarter" idx="3"/>
          </p:nvPr>
        </p:nvSpPr>
        <p:spPr>
          <a:xfrm>
            <a:off x="6629400" y="6553200"/>
            <a:ext cx="2514600" cy="304800"/>
          </a:xfrm>
          <a:prstGeom prst="rect">
            <a:avLst/>
          </a:prstGeom>
        </p:spPr>
        <p:txBody>
          <a:bodyPr anchor="b"/>
          <a:lstStyle>
            <a:lvl1pPr algn="r" eaLnBrk="1" fontAlgn="auto" latinLnBrk="0" hangingPunct="1">
              <a:spcBef>
                <a:spcPts val="0"/>
              </a:spcBef>
              <a:spcAft>
                <a:spcPts val="0"/>
              </a:spcAft>
              <a:defRPr kumimoji="0" sz="1000" i="1">
                <a:solidFill>
                  <a:schemeClr val="accent6">
                    <a:lumMod val="60000"/>
                    <a:lumOff val="40000"/>
                  </a:schemeClr>
                </a:solidFill>
                <a:effectLst/>
                <a:latin typeface="+mj-lt"/>
              </a:defRPr>
            </a:lvl1pPr>
            <a:extLst/>
          </a:lstStyle>
          <a:p>
            <a:pPr>
              <a:defRPr/>
            </a:pPr>
            <a:r>
              <a:rPr lang="en-US">
                <a:solidFill>
                  <a:srgbClr val="475A8D">
                    <a:lumMod val="60000"/>
                    <a:lumOff val="40000"/>
                  </a:srgbClr>
                </a:solidFill>
              </a:rPr>
              <a:t>Shigley’s Mechanical Engineering Design</a:t>
            </a:r>
          </a:p>
        </p:txBody>
      </p:sp>
      <p:sp>
        <p:nvSpPr>
          <p:cNvPr id="15" name="Rectangle 14"/>
          <p:cNvSpPr/>
          <p:nvPr/>
        </p:nvSpPr>
        <p:spPr bwMode="invGray">
          <a:xfrm>
            <a:off x="381000"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zh-TW" altLang="zh-TW">
              <a:solidFill>
                <a:srgbClr val="FFFFFF"/>
              </a:solidFill>
            </a:endParaRPr>
          </a:p>
        </p:txBody>
      </p:sp>
    </p:spTree>
    <p:extLst>
      <p:ext uri="{BB962C8B-B14F-4D97-AF65-F5344CB8AC3E}">
        <p14:creationId xmlns:p14="http://schemas.microsoft.com/office/powerpoint/2010/main" val="322255392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Lst>
  <p:hf sldNum="0" hdr="0" dt="0"/>
  <p:txStyles>
    <p:titleStyle>
      <a:lvl1pPr algn="ctr" rtl="0" eaLnBrk="0" fontAlgn="base" hangingPunct="0">
        <a:spcBef>
          <a:spcPct val="0"/>
        </a:spcBef>
        <a:spcAft>
          <a:spcPct val="0"/>
        </a:spcAft>
        <a:defRPr sz="2800" kern="12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Arial" charset="0"/>
        </a:defRPr>
      </a:lvl2pPr>
      <a:lvl3pPr algn="ctr" rtl="0" eaLnBrk="0" fontAlgn="base" hangingPunct="0">
        <a:spcBef>
          <a:spcPct val="0"/>
        </a:spcBef>
        <a:spcAft>
          <a:spcPct val="0"/>
        </a:spcAft>
        <a:defRPr sz="2800">
          <a:solidFill>
            <a:schemeClr val="tx1"/>
          </a:solidFill>
          <a:latin typeface="Arial" charset="0"/>
        </a:defRPr>
      </a:lvl3pPr>
      <a:lvl4pPr algn="ctr" rtl="0" eaLnBrk="0" fontAlgn="base" hangingPunct="0">
        <a:spcBef>
          <a:spcPct val="0"/>
        </a:spcBef>
        <a:spcAft>
          <a:spcPct val="0"/>
        </a:spcAft>
        <a:defRPr sz="2800">
          <a:solidFill>
            <a:schemeClr val="tx1"/>
          </a:solidFill>
          <a:latin typeface="Arial" charset="0"/>
        </a:defRPr>
      </a:lvl4pPr>
      <a:lvl5pPr algn="ctr" rtl="0" eaLnBrk="0" fontAlgn="base" hangingPunct="0">
        <a:spcBef>
          <a:spcPct val="0"/>
        </a:spcBef>
        <a:spcAft>
          <a:spcPct val="0"/>
        </a:spcAft>
        <a:defRPr sz="2800">
          <a:solidFill>
            <a:schemeClr val="tx1"/>
          </a:solidFill>
          <a:latin typeface="Arial" charset="0"/>
        </a:defRPr>
      </a:lvl5pPr>
      <a:lvl6pPr marL="457200" algn="ctr" rtl="0" fontAlgn="base">
        <a:spcBef>
          <a:spcPct val="0"/>
        </a:spcBef>
        <a:spcAft>
          <a:spcPct val="0"/>
        </a:spcAft>
        <a:defRPr sz="2800">
          <a:solidFill>
            <a:schemeClr val="tx1"/>
          </a:solidFill>
          <a:latin typeface="Arial" charset="0"/>
        </a:defRPr>
      </a:lvl6pPr>
      <a:lvl7pPr marL="914400" algn="ctr" rtl="0" fontAlgn="base">
        <a:spcBef>
          <a:spcPct val="0"/>
        </a:spcBef>
        <a:spcAft>
          <a:spcPct val="0"/>
        </a:spcAft>
        <a:defRPr sz="2800">
          <a:solidFill>
            <a:schemeClr val="tx1"/>
          </a:solidFill>
          <a:latin typeface="Arial" charset="0"/>
        </a:defRPr>
      </a:lvl7pPr>
      <a:lvl8pPr marL="1371600" algn="ctr" rtl="0" fontAlgn="base">
        <a:spcBef>
          <a:spcPct val="0"/>
        </a:spcBef>
        <a:spcAft>
          <a:spcPct val="0"/>
        </a:spcAft>
        <a:defRPr sz="2800">
          <a:solidFill>
            <a:schemeClr val="tx1"/>
          </a:solidFill>
          <a:latin typeface="Arial" charset="0"/>
        </a:defRPr>
      </a:lvl8pPr>
      <a:lvl9pPr marL="1828800" algn="ctr" rtl="0" fontAlgn="base">
        <a:spcBef>
          <a:spcPct val="0"/>
        </a:spcBef>
        <a:spcAft>
          <a:spcPct val="0"/>
        </a:spcAft>
        <a:defRPr sz="2800">
          <a:solidFill>
            <a:schemeClr val="tx1"/>
          </a:solidFill>
          <a:latin typeface="Arial" charset="0"/>
        </a:defRPr>
      </a:lvl9pPr>
      <a:extLst/>
    </p:titleStyle>
    <p:bodyStyle>
      <a:lvl1pPr marL="365125" indent="-282575" algn="l" rtl="0" eaLnBrk="0" fontAlgn="base" hangingPunct="0">
        <a:spcBef>
          <a:spcPts val="600"/>
        </a:spcBef>
        <a:spcAft>
          <a:spcPct val="0"/>
        </a:spcAft>
        <a:buClr>
          <a:schemeClr val="accent1"/>
        </a:buClr>
        <a:buSzPct val="80000"/>
        <a:buFont typeface="Wingdings 2" panose="05020102010507070707" pitchFamily="18" charset="2"/>
        <a:buChar char=""/>
        <a:defRPr sz="24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anose="020B0604030504040204" pitchFamily="34" charset="0"/>
        <a:buChar char="◦"/>
        <a:defRPr sz="24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anose="05020102010507070707"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anose="05020102010507070707"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anose="05020102010507070707"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jpe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Budnyas"/>
          <p:cNvPicPr>
            <a:picLocks noChangeAspect="1" noChangeArrowheads="1"/>
          </p:cNvPicPr>
          <p:nvPr/>
        </p:nvPicPr>
        <p:blipFill>
          <a:blip r:embed="rId2" cstate="print"/>
          <a:srcRect/>
          <a:stretch>
            <a:fillRect/>
          </a:stretch>
        </p:blipFill>
        <p:spPr bwMode="auto">
          <a:xfrm>
            <a:off x="-3175" y="-3175"/>
            <a:ext cx="9147175" cy="6861175"/>
          </a:xfrm>
          <a:prstGeom prst="rect">
            <a:avLst/>
          </a:prstGeom>
          <a:noFill/>
        </p:spPr>
      </p:pic>
      <p:sp>
        <p:nvSpPr>
          <p:cNvPr id="55298" name="Rectangle 2"/>
          <p:cNvSpPr>
            <a:spLocks noGrp="1" noChangeArrowheads="1"/>
          </p:cNvSpPr>
          <p:nvPr>
            <p:ph type="body" idx="1"/>
          </p:nvPr>
        </p:nvSpPr>
        <p:spPr>
          <a:xfrm>
            <a:off x="0" y="3733800"/>
            <a:ext cx="3810000" cy="1800493"/>
          </a:xfrm>
        </p:spPr>
        <p:txBody>
          <a:bodyPr wrap="square">
            <a:spAutoFit/>
          </a:bodyPr>
          <a:lstStyle/>
          <a:p>
            <a:pPr algn="ctr">
              <a:buFontTx/>
              <a:buNone/>
            </a:pPr>
            <a:r>
              <a:rPr lang="en-US" b="1" dirty="0">
                <a:solidFill>
                  <a:schemeClr val="bg1"/>
                </a:solidFill>
              </a:rPr>
              <a:t>Chapter 11</a:t>
            </a:r>
          </a:p>
          <a:p>
            <a:pPr algn="ctr">
              <a:buFontTx/>
              <a:buNone/>
            </a:pPr>
            <a:endParaRPr lang="en-US" b="1" dirty="0">
              <a:solidFill>
                <a:schemeClr val="bg1"/>
              </a:solidFill>
            </a:endParaRPr>
          </a:p>
          <a:p>
            <a:pPr marL="1588" indent="-1588" algn="ctr">
              <a:buFontTx/>
              <a:buNone/>
            </a:pPr>
            <a:r>
              <a:rPr lang="en-US" b="1" dirty="0">
                <a:solidFill>
                  <a:schemeClr val="bg1"/>
                </a:solidFill>
              </a:rPr>
              <a:t>Rolling-Contact Bearings</a:t>
            </a:r>
          </a:p>
          <a:p>
            <a:pPr marL="1588" indent="-1588" algn="ctr">
              <a:buFontTx/>
              <a:buNone/>
            </a:pPr>
            <a:endParaRPr lang="en-US" b="1" dirty="0" smtClean="0">
              <a:solidFill>
                <a:schemeClr val="bg1"/>
              </a:solidFill>
            </a:endParaRPr>
          </a:p>
        </p:txBody>
      </p:sp>
      <p:sp>
        <p:nvSpPr>
          <p:cNvPr id="6" name="Rectangle 2"/>
          <p:cNvSpPr txBox="1">
            <a:spLocks noChangeArrowheads="1"/>
          </p:cNvSpPr>
          <p:nvPr/>
        </p:nvSpPr>
        <p:spPr>
          <a:xfrm>
            <a:off x="228600" y="914400"/>
            <a:ext cx="3505200" cy="685800"/>
          </a:xfrm>
          <a:prstGeom prst="rect">
            <a:avLst/>
          </a:prstGeom>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Tx/>
              <a:buNone/>
              <a:tabLst/>
              <a:defRPr/>
            </a:pPr>
            <a:r>
              <a:rPr kumimoji="0" lang="en-US" sz="2400" b="1" i="0" u="none" strike="noStrike" kern="1200" cap="none" spc="0" normalizeH="0" baseline="0" noProof="0" dirty="0" smtClean="0">
                <a:ln>
                  <a:noFill/>
                </a:ln>
                <a:solidFill>
                  <a:schemeClr val="accent6">
                    <a:lumMod val="75000"/>
                  </a:schemeClr>
                </a:solidFill>
                <a:effectLst/>
                <a:uLnTx/>
                <a:uFillTx/>
                <a:latin typeface="+mn-lt"/>
                <a:ea typeface="+mn-ea"/>
                <a:cs typeface="+mn-cs"/>
              </a:rPr>
              <a:t>Lecture Slides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103632"/>
            <a:ext cx="533400" cy="533400"/>
          </a:xfrm>
          <a:prstGeom prst="rect">
            <a:avLst/>
          </a:prstGeom>
        </p:spPr>
      </p:pic>
      <p:sp>
        <p:nvSpPr>
          <p:cNvPr id="8" name="Rectangle 7"/>
          <p:cNvSpPr/>
          <p:nvPr/>
        </p:nvSpPr>
        <p:spPr>
          <a:xfrm>
            <a:off x="0" y="6477000"/>
            <a:ext cx="9144000" cy="369332"/>
          </a:xfrm>
          <a:prstGeom prst="rect">
            <a:avLst/>
          </a:prstGeom>
        </p:spPr>
        <p:txBody>
          <a:bodyPr wrap="square">
            <a:spAutoFit/>
          </a:bodyPr>
          <a:lstStyle/>
          <a:p>
            <a:r>
              <a:rPr lang="en-US" sz="900" b="1" i="1" dirty="0" smtClean="0">
                <a:solidFill>
                  <a:schemeClr val="bg1"/>
                </a:solidFill>
              </a:rPr>
              <a:t>© 2015 by McGraw-Hill Education.  This is proprietary material solely for authorized instructor use. Not authorized for sale or distribution in any manner.  This document may not be copied, scanned, duplicated, forwarded, distributed, or posted on a website, in whole or part.</a:t>
            </a:r>
            <a:endParaRPr lang="en-US" sz="900" dirty="0">
              <a:solidFill>
                <a:schemeClr val="bg1"/>
              </a:soli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342" y="-1"/>
            <a:ext cx="5083499" cy="6456603"/>
          </a:xfrm>
          <a:prstGeom prst="rect">
            <a:avLst/>
          </a:prstGeom>
        </p:spPr>
      </p:pic>
    </p:spTree>
    <p:extLst>
      <p:ext uri="{BB962C8B-B14F-4D97-AF65-F5344CB8AC3E}">
        <p14:creationId xmlns:p14="http://schemas.microsoft.com/office/powerpoint/2010/main" val="2144250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Bearing Life Definitions</a:t>
            </a:r>
            <a:endParaRPr lang="en-US" dirty="0"/>
          </a:p>
        </p:txBody>
      </p:sp>
      <p:sp>
        <p:nvSpPr>
          <p:cNvPr id="3" name="Content Placeholder 2"/>
          <p:cNvSpPr>
            <a:spLocks noGrp="1"/>
          </p:cNvSpPr>
          <p:nvPr>
            <p:ph idx="1"/>
          </p:nvPr>
        </p:nvSpPr>
        <p:spPr>
          <a:xfrm>
            <a:off x="381000" y="762000"/>
            <a:ext cx="8763000" cy="5867400"/>
          </a:xfrm>
        </p:spPr>
        <p:txBody>
          <a:bodyPr/>
          <a:lstStyle/>
          <a:p>
            <a:pPr>
              <a:lnSpc>
                <a:spcPct val="90000"/>
              </a:lnSpc>
            </a:pPr>
            <a:r>
              <a:rPr lang="en-US" b="1" i="1" dirty="0" smtClean="0"/>
              <a:t>Bearing Failure: </a:t>
            </a:r>
            <a:r>
              <a:rPr lang="en-US" dirty="0" smtClean="0"/>
              <a:t>Spalling or pitting of an area of 0.01 in</a:t>
            </a:r>
            <a:r>
              <a:rPr lang="en-US" baseline="30000" dirty="0" smtClean="0"/>
              <a:t>2</a:t>
            </a:r>
            <a:endParaRPr lang="en-US" b="1" i="1" dirty="0" smtClean="0"/>
          </a:p>
          <a:p>
            <a:pPr>
              <a:lnSpc>
                <a:spcPct val="90000"/>
              </a:lnSpc>
            </a:pPr>
            <a:r>
              <a:rPr lang="en-US" b="1" i="1" dirty="0" smtClean="0"/>
              <a:t>Life</a:t>
            </a:r>
            <a:r>
              <a:rPr lang="en-US" dirty="0" smtClean="0"/>
              <a:t>:  Number of revolutions (or hours @ given speed) required for failure.</a:t>
            </a:r>
          </a:p>
          <a:p>
            <a:pPr lvl="1">
              <a:lnSpc>
                <a:spcPct val="90000"/>
              </a:lnSpc>
            </a:pPr>
            <a:r>
              <a:rPr lang="en-US" dirty="0" smtClean="0"/>
              <a:t>For one bearing</a:t>
            </a:r>
          </a:p>
          <a:p>
            <a:pPr>
              <a:lnSpc>
                <a:spcPct val="90000"/>
              </a:lnSpc>
            </a:pPr>
            <a:r>
              <a:rPr lang="en-US" b="1" i="1" dirty="0" smtClean="0"/>
              <a:t>Rating Life</a:t>
            </a:r>
            <a:r>
              <a:rPr lang="en-US" dirty="0" smtClean="0"/>
              <a:t>: </a:t>
            </a:r>
            <a:r>
              <a:rPr lang="en-US" i="1" dirty="0" smtClean="0"/>
              <a:t>Life</a:t>
            </a:r>
            <a:r>
              <a:rPr lang="en-US" dirty="0" smtClean="0"/>
              <a:t> required for 10% of sample to fail.</a:t>
            </a:r>
          </a:p>
          <a:p>
            <a:pPr lvl="1">
              <a:lnSpc>
                <a:spcPct val="90000"/>
              </a:lnSpc>
            </a:pPr>
            <a:r>
              <a:rPr lang="en-US" dirty="0" smtClean="0"/>
              <a:t>For a group of bearings</a:t>
            </a:r>
          </a:p>
          <a:p>
            <a:pPr lvl="1">
              <a:lnSpc>
                <a:spcPct val="90000"/>
              </a:lnSpc>
            </a:pPr>
            <a:r>
              <a:rPr lang="en-US" dirty="0" smtClean="0"/>
              <a:t>Also called </a:t>
            </a:r>
            <a:r>
              <a:rPr lang="en-US" i="1" dirty="0" smtClean="0"/>
              <a:t>Minimum Life</a:t>
            </a:r>
            <a:r>
              <a:rPr lang="en-US" dirty="0" smtClean="0"/>
              <a:t> or </a:t>
            </a:r>
            <a:r>
              <a:rPr lang="en-US" i="1" dirty="0" smtClean="0"/>
              <a:t>L</a:t>
            </a:r>
            <a:r>
              <a:rPr lang="en-US" i="1" baseline="-25000" dirty="0" smtClean="0"/>
              <a:t>10</a:t>
            </a:r>
            <a:r>
              <a:rPr lang="en-US" i="1" dirty="0" smtClean="0"/>
              <a:t> Life</a:t>
            </a:r>
          </a:p>
          <a:p>
            <a:pPr>
              <a:lnSpc>
                <a:spcPct val="90000"/>
              </a:lnSpc>
            </a:pPr>
            <a:r>
              <a:rPr lang="en-US" b="1" i="1" dirty="0" smtClean="0"/>
              <a:t>Median Life</a:t>
            </a:r>
            <a:r>
              <a:rPr lang="en-US" dirty="0" smtClean="0"/>
              <a:t>:  Average life required for 50% of sample to fail.</a:t>
            </a:r>
          </a:p>
          <a:p>
            <a:pPr lvl="1">
              <a:lnSpc>
                <a:spcPct val="90000"/>
              </a:lnSpc>
            </a:pPr>
            <a:r>
              <a:rPr lang="en-US" dirty="0" smtClean="0"/>
              <a:t>For many groups of bearings</a:t>
            </a:r>
          </a:p>
          <a:p>
            <a:pPr lvl="1">
              <a:lnSpc>
                <a:spcPct val="90000"/>
              </a:lnSpc>
            </a:pPr>
            <a:r>
              <a:rPr lang="en-US" dirty="0" smtClean="0"/>
              <a:t>Also called </a:t>
            </a:r>
            <a:r>
              <a:rPr lang="en-US" i="1" dirty="0" smtClean="0"/>
              <a:t>Average Life</a:t>
            </a:r>
            <a:r>
              <a:rPr lang="en-US" dirty="0" smtClean="0"/>
              <a:t> or </a:t>
            </a:r>
            <a:r>
              <a:rPr lang="en-US" i="1" dirty="0" smtClean="0"/>
              <a:t>Average Median Life</a:t>
            </a:r>
          </a:p>
          <a:p>
            <a:pPr lvl="1">
              <a:lnSpc>
                <a:spcPct val="90000"/>
              </a:lnSpc>
            </a:pPr>
            <a:r>
              <a:rPr lang="en-US" i="1" dirty="0" smtClean="0"/>
              <a:t>Median Life</a:t>
            </a:r>
            <a:r>
              <a:rPr lang="en-US" dirty="0" smtClean="0"/>
              <a:t> is typically 4 or 5 times the </a:t>
            </a:r>
            <a:r>
              <a:rPr lang="en-US" i="1" dirty="0" smtClean="0"/>
              <a:t>L</a:t>
            </a:r>
            <a:r>
              <a:rPr lang="en-US" i="1" baseline="-25000" dirty="0" smtClean="0"/>
              <a:t>10</a:t>
            </a:r>
            <a:r>
              <a:rPr lang="en-US" i="1" dirty="0" smtClean="0"/>
              <a:t> Life</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Rating Definitions</a:t>
            </a:r>
            <a:endParaRPr lang="en-US" dirty="0"/>
          </a:p>
        </p:txBody>
      </p:sp>
      <p:sp>
        <p:nvSpPr>
          <p:cNvPr id="3" name="Content Placeholder 2"/>
          <p:cNvSpPr>
            <a:spLocks noGrp="1"/>
          </p:cNvSpPr>
          <p:nvPr>
            <p:ph idx="1"/>
          </p:nvPr>
        </p:nvSpPr>
        <p:spPr>
          <a:xfrm>
            <a:off x="381000" y="838200"/>
            <a:ext cx="8763000" cy="5715000"/>
          </a:xfrm>
        </p:spPr>
        <p:txBody>
          <a:bodyPr/>
          <a:lstStyle/>
          <a:p>
            <a:r>
              <a:rPr lang="en-US" i="1" dirty="0" smtClean="0"/>
              <a:t>Catalog Load Rating</a:t>
            </a:r>
            <a:r>
              <a:rPr lang="en-US" dirty="0" smtClean="0"/>
              <a:t>, </a:t>
            </a:r>
            <a:r>
              <a:rPr lang="en-US" i="1" dirty="0" smtClean="0"/>
              <a:t>C</a:t>
            </a:r>
            <a:r>
              <a:rPr lang="en-US" baseline="-25000" dirty="0" smtClean="0"/>
              <a:t>10</a:t>
            </a:r>
            <a:r>
              <a:rPr lang="en-US" dirty="0" smtClean="0"/>
              <a:t>:  Constant radial load that causes 10% of a group of bearings to fail at the bearing manufacturer’s rating life.</a:t>
            </a:r>
          </a:p>
          <a:p>
            <a:pPr lvl="1"/>
            <a:r>
              <a:rPr lang="en-US" dirty="0" smtClean="0"/>
              <a:t>Depends on type, geometry, accuracy of fabrication, and material of bearing</a:t>
            </a:r>
          </a:p>
          <a:p>
            <a:pPr lvl="1"/>
            <a:r>
              <a:rPr lang="en-US" dirty="0" smtClean="0"/>
              <a:t>Also called Basic Dynamic Load Rating, and Basic Dynamic Capacity</a:t>
            </a:r>
          </a:p>
          <a:p>
            <a:r>
              <a:rPr lang="en-US" i="1" dirty="0" smtClean="0"/>
              <a:t>Basic Load Rating, C</a:t>
            </a:r>
            <a:r>
              <a:rPr lang="en-US" dirty="0" smtClean="0"/>
              <a:t>:  A catalog load rating based on a rating life of 10</a:t>
            </a:r>
            <a:r>
              <a:rPr lang="en-US" baseline="30000" dirty="0" smtClean="0"/>
              <a:t>6</a:t>
            </a:r>
            <a:r>
              <a:rPr lang="en-US" dirty="0" smtClean="0"/>
              <a:t> revolutions of the inner ring.</a:t>
            </a:r>
          </a:p>
          <a:p>
            <a:pPr lvl="1"/>
            <a:r>
              <a:rPr lang="en-US" dirty="0" smtClean="0"/>
              <a:t>The radial load that would be necessary to cause failure at such a low life is unrealistically high.</a:t>
            </a:r>
          </a:p>
          <a:p>
            <a:pPr lvl="1"/>
            <a:r>
              <a:rPr lang="en-US" dirty="0" smtClean="0"/>
              <a:t>The Basic Load Rating is a reference value, not an actual load.</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Rating Definitions</a:t>
            </a:r>
            <a:endParaRPr lang="en-US" dirty="0"/>
          </a:p>
        </p:txBody>
      </p:sp>
      <p:sp>
        <p:nvSpPr>
          <p:cNvPr id="3" name="Content Placeholder 2"/>
          <p:cNvSpPr>
            <a:spLocks noGrp="1"/>
          </p:cNvSpPr>
          <p:nvPr>
            <p:ph idx="1"/>
          </p:nvPr>
        </p:nvSpPr>
        <p:spPr>
          <a:xfrm>
            <a:off x="381000" y="838200"/>
            <a:ext cx="8763000" cy="5715000"/>
          </a:xfrm>
        </p:spPr>
        <p:txBody>
          <a:bodyPr/>
          <a:lstStyle/>
          <a:p>
            <a:r>
              <a:rPr lang="en-US" i="1" dirty="0" smtClean="0"/>
              <a:t>Static Load Rating</a:t>
            </a:r>
            <a:r>
              <a:rPr lang="en-US" dirty="0" smtClean="0"/>
              <a:t>, </a:t>
            </a:r>
            <a:r>
              <a:rPr lang="en-US" i="1" dirty="0" smtClean="0"/>
              <a:t>C</a:t>
            </a:r>
            <a:r>
              <a:rPr lang="en-US" i="1" baseline="-25000" dirty="0" smtClean="0"/>
              <a:t>o</a:t>
            </a:r>
            <a:r>
              <a:rPr lang="en-US" dirty="0" smtClean="0"/>
              <a:t>:  </a:t>
            </a:r>
            <a:br>
              <a:rPr lang="en-US" dirty="0" smtClean="0"/>
            </a:br>
            <a:r>
              <a:rPr lang="en-US" dirty="0" smtClean="0"/>
              <a:t>Static radial load which corresponds to a permanent deformation of rolling element and race at the most heavily stressed contact of 0.0001</a:t>
            </a:r>
            <a:r>
              <a:rPr lang="en-US" i="1" dirty="0" smtClean="0"/>
              <a:t>d</a:t>
            </a:r>
            <a:r>
              <a:rPr lang="en-US" dirty="0" smtClean="0"/>
              <a:t>.</a:t>
            </a:r>
          </a:p>
          <a:p>
            <a:pPr lvl="1"/>
            <a:r>
              <a:rPr lang="en-US" i="1" dirty="0" smtClean="0"/>
              <a:t>d </a:t>
            </a:r>
            <a:r>
              <a:rPr lang="en-US" dirty="0" smtClean="0"/>
              <a:t>= diameter of roller</a:t>
            </a:r>
          </a:p>
          <a:p>
            <a:pPr lvl="1"/>
            <a:r>
              <a:rPr lang="en-US" dirty="0" smtClean="0"/>
              <a:t>Used to check for permanent deformation</a:t>
            </a:r>
          </a:p>
          <a:p>
            <a:pPr lvl="1"/>
            <a:r>
              <a:rPr lang="en-US" dirty="0" smtClean="0"/>
              <a:t>Used in combining radial and thrust loads into an equivalent radial load</a:t>
            </a:r>
          </a:p>
          <a:p>
            <a:r>
              <a:rPr lang="en-US" i="1" dirty="0" smtClean="0"/>
              <a:t>Equivalent Radial Load</a:t>
            </a:r>
            <a:r>
              <a:rPr lang="en-US" dirty="0" smtClean="0"/>
              <a:t>, </a:t>
            </a:r>
            <a:r>
              <a:rPr lang="en-US" i="1" dirty="0" smtClean="0"/>
              <a:t>F</a:t>
            </a:r>
            <a:r>
              <a:rPr lang="en-US" i="1" baseline="-25000" dirty="0" smtClean="0"/>
              <a:t>e</a:t>
            </a:r>
            <a:r>
              <a:rPr lang="en-US" dirty="0" smtClean="0"/>
              <a:t>:  </a:t>
            </a:r>
            <a:br>
              <a:rPr lang="en-US" dirty="0" smtClean="0"/>
            </a:br>
            <a:r>
              <a:rPr lang="en-US" dirty="0" smtClean="0"/>
              <a:t>Constant stationary load applied to bearing with rotating inner ring which gives the same life as actual load and rotation conditions.</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381000" y="2057400"/>
            <a:ext cx="4191000" cy="3505200"/>
          </a:xfrm>
          <a:prstGeom prst="rect">
            <a:avLst/>
          </a:prstGeom>
        </p:spPr>
        <p:txBody>
          <a:bodyPr>
            <a:normAutofit/>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Using a regression equation to represent the line,</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endParaRPr kumimoji="0" lang="en-US" sz="2400" b="0" i="1"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r>
              <a:rPr kumimoji="0" lang="en-US" sz="2400" b="0" i="1" u="none" strike="noStrike" kern="1200" cap="none" spc="0" normalizeH="0" baseline="0" noProof="0" dirty="0" smtClean="0">
                <a:ln>
                  <a:noFill/>
                </a:ln>
                <a:solidFill>
                  <a:schemeClr val="tx1"/>
                </a:solidFill>
                <a:effectLst/>
                <a:uLnTx/>
                <a:uFillTx/>
                <a:latin typeface="+mn-lt"/>
                <a:ea typeface="+mn-ea"/>
                <a:cs typeface="+mn-cs"/>
              </a:rPr>
              <a:t>a =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3 for ball bearings</a:t>
            </a:r>
          </a:p>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r>
              <a:rPr kumimoji="0" lang="en-US" sz="2400" b="0" i="1" u="none" strike="noStrike" kern="1200" cap="none" spc="0" normalizeH="0" baseline="0" noProof="0" dirty="0" smtClean="0">
                <a:ln>
                  <a:noFill/>
                </a:ln>
                <a:solidFill>
                  <a:schemeClr val="tx1"/>
                </a:solidFill>
                <a:effectLst/>
                <a:uLnTx/>
                <a:uFillTx/>
                <a:latin typeface="+mn-lt"/>
                <a:ea typeface="+mn-ea"/>
                <a:cs typeface="+mn-cs"/>
              </a:rPr>
              <a:t>a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10/3 for roller bearings (cylindrical and tapered roller)</a:t>
            </a:r>
            <a:endParaRPr kumimoji="0" lang="en-US" sz="2400" b="0" i="1" u="none" strike="noStrike" kern="1200" cap="none" spc="0" normalizeH="0" baseline="0" noProof="0" dirty="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lstStyle/>
          <a:p>
            <a:r>
              <a:rPr lang="en-US" dirty="0" smtClean="0"/>
              <a:t>Load-Life Relationship</a:t>
            </a:r>
            <a:endParaRPr lang="en-US" dirty="0"/>
          </a:p>
        </p:txBody>
      </p:sp>
      <p:sp>
        <p:nvSpPr>
          <p:cNvPr id="3" name="Content Placeholder 2"/>
          <p:cNvSpPr>
            <a:spLocks noGrp="1"/>
          </p:cNvSpPr>
          <p:nvPr>
            <p:ph idx="1"/>
          </p:nvPr>
        </p:nvSpPr>
        <p:spPr>
          <a:xfrm>
            <a:off x="381000" y="762000"/>
            <a:ext cx="8763000" cy="1371600"/>
          </a:xfrm>
        </p:spPr>
        <p:txBody>
          <a:bodyPr>
            <a:normAutofit/>
          </a:bodyPr>
          <a:lstStyle/>
          <a:p>
            <a:r>
              <a:rPr lang="en-US" dirty="0" smtClean="0"/>
              <a:t>Nominally identical groups of bearings are tested to the life-failure criterion at different loads.</a:t>
            </a:r>
          </a:p>
          <a:p>
            <a:r>
              <a:rPr lang="en-US" dirty="0" smtClean="0"/>
              <a:t>A plot of load vs. life on log-log scale is approximately linear.</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descr="bud29281_1104"/>
          <p:cNvPicPr>
            <a:picLocks noChangeAspect="1" noChangeArrowheads="1"/>
          </p:cNvPicPr>
          <p:nvPr/>
        </p:nvPicPr>
        <p:blipFill>
          <a:blip r:embed="rId2" cstate="print"/>
          <a:srcRect l="2174" t="5282" r="3261"/>
          <a:stretch>
            <a:fillRect/>
          </a:stretch>
        </p:blipFill>
        <p:spPr bwMode="auto">
          <a:xfrm>
            <a:off x="4572000" y="2362200"/>
            <a:ext cx="4572000" cy="3670957"/>
          </a:xfrm>
          <a:prstGeom prst="rect">
            <a:avLst/>
          </a:prstGeom>
          <a:noFill/>
        </p:spPr>
      </p:pic>
      <p:pic>
        <p:nvPicPr>
          <p:cNvPr id="132098" name="Picture 2"/>
          <p:cNvPicPr>
            <a:picLocks noChangeAspect="1" noChangeArrowheads="1"/>
          </p:cNvPicPr>
          <p:nvPr/>
        </p:nvPicPr>
        <p:blipFill>
          <a:blip r:embed="rId3" cstate="print"/>
          <a:srcRect/>
          <a:stretch>
            <a:fillRect/>
          </a:stretch>
        </p:blipFill>
        <p:spPr bwMode="auto">
          <a:xfrm>
            <a:off x="762000" y="3124200"/>
            <a:ext cx="2200275" cy="457200"/>
          </a:xfrm>
          <a:prstGeom prst="rect">
            <a:avLst/>
          </a:prstGeom>
          <a:noFill/>
          <a:ln w="9525">
            <a:noFill/>
            <a:miter lim="800000"/>
            <a:headEnd/>
            <a:tailEnd/>
          </a:ln>
        </p:spPr>
      </p:pic>
      <p:pic>
        <p:nvPicPr>
          <p:cNvPr id="132099" name="Picture 3"/>
          <p:cNvPicPr>
            <a:picLocks noChangeAspect="1" noChangeArrowheads="1"/>
          </p:cNvPicPr>
          <p:nvPr/>
        </p:nvPicPr>
        <p:blipFill>
          <a:blip r:embed="rId4" cstate="print"/>
          <a:srcRect/>
          <a:stretch>
            <a:fillRect/>
          </a:stretch>
        </p:blipFill>
        <p:spPr bwMode="auto">
          <a:xfrm>
            <a:off x="3409950" y="3143250"/>
            <a:ext cx="857250" cy="361950"/>
          </a:xfrm>
          <a:prstGeom prst="rect">
            <a:avLst/>
          </a:prstGeom>
          <a:noFill/>
          <a:ln w="9525">
            <a:noFill/>
            <a:miter lim="800000"/>
            <a:headEnd/>
            <a:tailEnd/>
          </a:ln>
        </p:spPr>
      </p:pic>
      <p:sp>
        <p:nvSpPr>
          <p:cNvPr id="11" name="TextBox 10"/>
          <p:cNvSpPr txBox="1"/>
          <p:nvPr/>
        </p:nvSpPr>
        <p:spPr>
          <a:xfrm>
            <a:off x="6553200" y="6019800"/>
            <a:ext cx="1219200" cy="400110"/>
          </a:xfrm>
          <a:prstGeom prst="rect">
            <a:avLst/>
          </a:prstGeom>
          <a:noFill/>
        </p:spPr>
        <p:txBody>
          <a:bodyPr wrap="square" rtlCol="0">
            <a:spAutoFit/>
          </a:bodyPr>
          <a:lstStyle/>
          <a:p>
            <a:r>
              <a:rPr lang="en-US" sz="2000" dirty="0" smtClean="0"/>
              <a:t>Fig. 11–4</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Load-Life Relationship</a:t>
            </a:r>
            <a:endParaRPr lang="en-US" dirty="0"/>
          </a:p>
        </p:txBody>
      </p:sp>
      <p:sp>
        <p:nvSpPr>
          <p:cNvPr id="3" name="Content Placeholder 2"/>
          <p:cNvSpPr>
            <a:spLocks noGrp="1"/>
          </p:cNvSpPr>
          <p:nvPr>
            <p:ph idx="1"/>
          </p:nvPr>
        </p:nvSpPr>
        <p:spPr>
          <a:xfrm>
            <a:off x="381000" y="762000"/>
            <a:ext cx="8763000" cy="5715000"/>
          </a:xfrm>
        </p:spPr>
        <p:txBody>
          <a:bodyPr/>
          <a:lstStyle/>
          <a:p>
            <a:r>
              <a:rPr lang="en-US" dirty="0" smtClean="0"/>
              <a:t>Applying Eq. (11–1) to two load-life conditions,</a:t>
            </a:r>
          </a:p>
          <a:p>
            <a:endParaRPr lang="en-US" dirty="0" smtClean="0"/>
          </a:p>
          <a:p>
            <a:r>
              <a:rPr lang="en-US" dirty="0" smtClean="0"/>
              <a:t>Denoting condition 1 with </a:t>
            </a:r>
            <a:r>
              <a:rPr lang="en-US" i="1" dirty="0" smtClean="0"/>
              <a:t>R </a:t>
            </a:r>
            <a:r>
              <a:rPr lang="en-US" dirty="0" smtClean="0"/>
              <a:t>for catalog rating conditions, and condition 2 with </a:t>
            </a:r>
            <a:r>
              <a:rPr lang="en-US" i="1" dirty="0" smtClean="0"/>
              <a:t>D</a:t>
            </a:r>
            <a:r>
              <a:rPr lang="en-US" dirty="0" smtClean="0"/>
              <a:t> for the desired design conditions,</a:t>
            </a:r>
          </a:p>
          <a:p>
            <a:endParaRPr lang="en-US" dirty="0" smtClean="0"/>
          </a:p>
          <a:p>
            <a:endParaRPr lang="en-US" dirty="0" smtClean="0"/>
          </a:p>
          <a:p>
            <a:r>
              <a:rPr lang="en-US" dirty="0" smtClean="0"/>
              <a:t>The units of </a:t>
            </a:r>
            <a:r>
              <a:rPr lang="en-US" i="1" dirty="0" smtClean="0"/>
              <a:t>L</a:t>
            </a:r>
            <a:r>
              <a:rPr lang="en-US" dirty="0" smtClean="0"/>
              <a:t> are revolutions.  If life    is given in hours at a given speed </a:t>
            </a:r>
            <a:r>
              <a:rPr lang="en-US" i="1" dirty="0" smtClean="0"/>
              <a:t>n </a:t>
            </a:r>
            <a:r>
              <a:rPr lang="en-US" dirty="0" smtClean="0"/>
              <a:t>in rev/min, applying a conversion of 60 min/h,</a:t>
            </a:r>
          </a:p>
          <a:p>
            <a:endParaRPr lang="en-US" dirty="0" smtClean="0"/>
          </a:p>
          <a:p>
            <a:r>
              <a:rPr lang="en-US" dirty="0" smtClean="0"/>
              <a:t>Solving Eq. (</a:t>
            </a:r>
            <a:r>
              <a:rPr lang="en-US" i="1" dirty="0" smtClean="0"/>
              <a:t>a</a:t>
            </a:r>
            <a:r>
              <a:rPr lang="en-US" dirty="0" smtClean="0"/>
              <a:t>) for </a:t>
            </a:r>
            <a:r>
              <a:rPr lang="en-US" i="1" dirty="0" smtClean="0"/>
              <a:t>F</a:t>
            </a:r>
            <a:r>
              <a:rPr lang="en-US" i="1" baseline="-25000" dirty="0" smtClean="0"/>
              <a:t>R</a:t>
            </a:r>
            <a:r>
              <a:rPr lang="en-US" i="1" dirty="0" smtClean="0"/>
              <a:t>, </a:t>
            </a:r>
            <a:r>
              <a:rPr lang="en-US" dirty="0" smtClean="0"/>
              <a:t>which is just another notation for the catalog load rating,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33122" name="Picture 2"/>
          <p:cNvPicPr>
            <a:picLocks noChangeAspect="1" noChangeArrowheads="1"/>
          </p:cNvPicPr>
          <p:nvPr/>
        </p:nvPicPr>
        <p:blipFill>
          <a:blip r:embed="rId2" cstate="print"/>
          <a:srcRect/>
          <a:stretch>
            <a:fillRect/>
          </a:stretch>
        </p:blipFill>
        <p:spPr bwMode="auto">
          <a:xfrm>
            <a:off x="2362200" y="1219200"/>
            <a:ext cx="6238875" cy="476250"/>
          </a:xfrm>
          <a:prstGeom prst="rect">
            <a:avLst/>
          </a:prstGeom>
          <a:noFill/>
          <a:ln w="9525">
            <a:noFill/>
            <a:miter lim="800000"/>
            <a:headEnd/>
            <a:tailEnd/>
          </a:ln>
        </p:spPr>
      </p:pic>
      <p:pic>
        <p:nvPicPr>
          <p:cNvPr id="133123" name="Picture 3"/>
          <p:cNvPicPr>
            <a:picLocks noChangeAspect="1" noChangeArrowheads="1"/>
          </p:cNvPicPr>
          <p:nvPr/>
        </p:nvPicPr>
        <p:blipFill>
          <a:blip r:embed="rId3" cstate="print"/>
          <a:srcRect/>
          <a:stretch>
            <a:fillRect/>
          </a:stretch>
        </p:blipFill>
        <p:spPr bwMode="auto">
          <a:xfrm>
            <a:off x="2209800" y="2514600"/>
            <a:ext cx="6257925" cy="466725"/>
          </a:xfrm>
          <a:prstGeom prst="rect">
            <a:avLst/>
          </a:prstGeom>
          <a:noFill/>
          <a:ln w="9525">
            <a:noFill/>
            <a:miter lim="800000"/>
            <a:headEnd/>
            <a:tailEnd/>
          </a:ln>
        </p:spPr>
      </p:pic>
      <p:pic>
        <p:nvPicPr>
          <p:cNvPr id="133124" name="Picture 4"/>
          <p:cNvPicPr>
            <a:picLocks noChangeAspect="1" noChangeArrowheads="1"/>
          </p:cNvPicPr>
          <p:nvPr/>
        </p:nvPicPr>
        <p:blipFill>
          <a:blip r:embed="rId4" cstate="print"/>
          <a:srcRect/>
          <a:stretch>
            <a:fillRect/>
          </a:stretch>
        </p:blipFill>
        <p:spPr bwMode="auto">
          <a:xfrm>
            <a:off x="2590800" y="4191000"/>
            <a:ext cx="5905500" cy="428625"/>
          </a:xfrm>
          <a:prstGeom prst="rect">
            <a:avLst/>
          </a:prstGeom>
          <a:noFill/>
          <a:ln w="9525">
            <a:noFill/>
            <a:miter lim="800000"/>
            <a:headEnd/>
            <a:tailEnd/>
          </a:ln>
        </p:spPr>
      </p:pic>
      <p:pic>
        <p:nvPicPr>
          <p:cNvPr id="133126" name="Picture 6"/>
          <p:cNvPicPr>
            <a:picLocks noChangeAspect="1" noChangeArrowheads="1"/>
          </p:cNvPicPr>
          <p:nvPr/>
        </p:nvPicPr>
        <p:blipFill>
          <a:blip r:embed="rId5" cstate="print"/>
          <a:srcRect/>
          <a:stretch>
            <a:fillRect/>
          </a:stretch>
        </p:blipFill>
        <p:spPr bwMode="auto">
          <a:xfrm>
            <a:off x="5334000" y="3429000"/>
            <a:ext cx="247650" cy="276225"/>
          </a:xfrm>
          <a:prstGeom prst="rect">
            <a:avLst/>
          </a:prstGeom>
          <a:noFill/>
          <a:ln w="9525">
            <a:noFill/>
            <a:miter lim="800000"/>
            <a:headEnd/>
            <a:tailEnd/>
          </a:ln>
        </p:spPr>
      </p:pic>
      <p:pic>
        <p:nvPicPr>
          <p:cNvPr id="11" name="Picture 4"/>
          <p:cNvPicPr>
            <a:picLocks noChangeAspect="1" noChangeArrowheads="1"/>
          </p:cNvPicPr>
          <p:nvPr/>
        </p:nvPicPr>
        <p:blipFill>
          <a:blip r:embed="rId6" cstate="print"/>
          <a:srcRect/>
          <a:stretch>
            <a:fillRect/>
          </a:stretch>
        </p:blipFill>
        <p:spPr bwMode="auto">
          <a:xfrm>
            <a:off x="1676400" y="5410200"/>
            <a:ext cx="7038975" cy="790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Load-Life Relationship</a:t>
            </a:r>
            <a:endParaRPr lang="en-US" dirty="0"/>
          </a:p>
        </p:txBody>
      </p:sp>
      <p:sp>
        <p:nvSpPr>
          <p:cNvPr id="3" name="Content Placeholder 2"/>
          <p:cNvSpPr>
            <a:spLocks noGrp="1"/>
          </p:cNvSpPr>
          <p:nvPr>
            <p:ph idx="1"/>
          </p:nvPr>
        </p:nvSpPr>
        <p:spPr>
          <a:xfrm>
            <a:off x="381000" y="1828800"/>
            <a:ext cx="8763000" cy="4648200"/>
          </a:xfrm>
        </p:spPr>
        <p:txBody>
          <a:bodyPr/>
          <a:lstStyle/>
          <a:p>
            <a:r>
              <a:rPr lang="en-US" dirty="0" smtClean="0"/>
              <a:t>The desired design load </a:t>
            </a:r>
            <a:r>
              <a:rPr lang="en-US" i="1" dirty="0" smtClean="0"/>
              <a:t>F</a:t>
            </a:r>
            <a:r>
              <a:rPr lang="en-US" i="1" baseline="-25000" dirty="0" smtClean="0"/>
              <a:t>D</a:t>
            </a:r>
            <a:r>
              <a:rPr lang="en-US" dirty="0" smtClean="0"/>
              <a:t> and life </a:t>
            </a:r>
            <a:r>
              <a:rPr lang="en-US" i="1" dirty="0" smtClean="0"/>
              <a:t>L</a:t>
            </a:r>
            <a:r>
              <a:rPr lang="en-US" i="1" baseline="-25000" dirty="0" smtClean="0"/>
              <a:t>D</a:t>
            </a:r>
            <a:r>
              <a:rPr lang="en-US" i="1" dirty="0" smtClean="0"/>
              <a:t> </a:t>
            </a:r>
            <a:r>
              <a:rPr lang="en-US" dirty="0" smtClean="0"/>
              <a:t>come from the problem statement.</a:t>
            </a:r>
          </a:p>
          <a:p>
            <a:r>
              <a:rPr lang="en-US" dirty="0" smtClean="0"/>
              <a:t>The rated life </a:t>
            </a:r>
            <a:r>
              <a:rPr lang="en-US" i="1" dirty="0" smtClean="0"/>
              <a:t>L</a:t>
            </a:r>
            <a:r>
              <a:rPr lang="en-US" i="1" baseline="-25000" dirty="0" smtClean="0"/>
              <a:t>R</a:t>
            </a:r>
            <a:r>
              <a:rPr lang="en-US" dirty="0" smtClean="0"/>
              <a:t> will be stated by the specific bearing manufacturer.  Many catalogs rate at </a:t>
            </a:r>
            <a:r>
              <a:rPr lang="en-US" i="1" dirty="0" smtClean="0"/>
              <a:t>L</a:t>
            </a:r>
            <a:r>
              <a:rPr lang="en-US" i="1" baseline="-25000" dirty="0" smtClean="0"/>
              <a:t>R</a:t>
            </a:r>
            <a:r>
              <a:rPr lang="en-US" dirty="0" smtClean="0"/>
              <a:t> = 10</a:t>
            </a:r>
            <a:r>
              <a:rPr lang="en-US" baseline="30000" dirty="0" smtClean="0"/>
              <a:t>6</a:t>
            </a:r>
            <a:r>
              <a:rPr lang="en-US" dirty="0" smtClean="0"/>
              <a:t> revolutions.</a:t>
            </a:r>
          </a:p>
          <a:p>
            <a:r>
              <a:rPr lang="en-US" dirty="0" smtClean="0"/>
              <a:t>The catalog load rating </a:t>
            </a:r>
            <a:r>
              <a:rPr lang="en-US" i="1" dirty="0" smtClean="0"/>
              <a:t>C</a:t>
            </a:r>
            <a:r>
              <a:rPr lang="en-US" baseline="-25000" dirty="0" smtClean="0"/>
              <a:t>10</a:t>
            </a:r>
            <a:r>
              <a:rPr lang="en-US" dirty="0" smtClean="0"/>
              <a:t> is used to find a suitable bearing in the catalog.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1447800" y="762000"/>
            <a:ext cx="7038975" cy="790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Load-Life Relationship</a:t>
            </a:r>
            <a:endParaRPr lang="en-US" dirty="0"/>
          </a:p>
        </p:txBody>
      </p:sp>
      <p:sp>
        <p:nvSpPr>
          <p:cNvPr id="3" name="Content Placeholder 2"/>
          <p:cNvSpPr>
            <a:spLocks noGrp="1"/>
          </p:cNvSpPr>
          <p:nvPr>
            <p:ph idx="1"/>
          </p:nvPr>
        </p:nvSpPr>
        <p:spPr>
          <a:xfrm>
            <a:off x="381000" y="838200"/>
            <a:ext cx="8534400" cy="5638800"/>
          </a:xfrm>
        </p:spPr>
        <p:txBody>
          <a:bodyPr/>
          <a:lstStyle/>
          <a:p>
            <a:r>
              <a:rPr lang="en-US" dirty="0" smtClean="0"/>
              <a:t>It is often convenient to define a dimensionless </a:t>
            </a:r>
            <a:r>
              <a:rPr lang="en-US" i="1" dirty="0" smtClean="0"/>
              <a:t>multiple of rating life</a:t>
            </a:r>
            <a:endParaRPr lang="en-US" dirty="0" smtClean="0"/>
          </a:p>
          <a:p>
            <a:endParaRPr lang="en-US" dirty="0" smtClean="0"/>
          </a:p>
          <a:p>
            <a:endParaRPr lang="en-US" dirty="0" smtClean="0"/>
          </a:p>
          <a:p>
            <a:pPr lvl="1">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34146" name="Picture 2"/>
          <p:cNvPicPr>
            <a:picLocks noChangeAspect="1" noChangeArrowheads="1"/>
          </p:cNvPicPr>
          <p:nvPr/>
        </p:nvPicPr>
        <p:blipFill>
          <a:blip r:embed="rId2" cstate="print"/>
          <a:srcRect/>
          <a:stretch>
            <a:fillRect/>
          </a:stretch>
        </p:blipFill>
        <p:spPr bwMode="auto">
          <a:xfrm>
            <a:off x="3276600" y="1600200"/>
            <a:ext cx="1666875" cy="39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35171" name="Picture 3"/>
          <p:cNvPicPr>
            <a:picLocks noChangeAspect="1" noChangeArrowheads="1"/>
          </p:cNvPicPr>
          <p:nvPr/>
        </p:nvPicPr>
        <p:blipFill>
          <a:blip r:embed="rId2" cstate="print"/>
          <a:srcRect/>
          <a:stretch>
            <a:fillRect/>
          </a:stretch>
        </p:blipFill>
        <p:spPr bwMode="auto">
          <a:xfrm>
            <a:off x="476250" y="762000"/>
            <a:ext cx="8648700" cy="895350"/>
          </a:xfrm>
          <a:prstGeom prst="rect">
            <a:avLst/>
          </a:prstGeom>
          <a:noFill/>
          <a:ln w="9525">
            <a:noFill/>
            <a:miter lim="800000"/>
            <a:headEnd/>
            <a:tailEnd/>
          </a:ln>
        </p:spPr>
      </p:pic>
      <p:pic>
        <p:nvPicPr>
          <p:cNvPr id="135172" name="Picture 4"/>
          <p:cNvPicPr>
            <a:picLocks noChangeAspect="1" noChangeArrowheads="1"/>
          </p:cNvPicPr>
          <p:nvPr/>
        </p:nvPicPr>
        <p:blipFill>
          <a:blip r:embed="rId3" cstate="print"/>
          <a:srcRect/>
          <a:stretch>
            <a:fillRect/>
          </a:stretch>
        </p:blipFill>
        <p:spPr bwMode="auto">
          <a:xfrm>
            <a:off x="381000" y="2362200"/>
            <a:ext cx="8724900" cy="1200150"/>
          </a:xfrm>
          <a:prstGeom prst="rect">
            <a:avLst/>
          </a:prstGeom>
          <a:noFill/>
          <a:ln w="9525">
            <a:noFill/>
            <a:miter lim="800000"/>
            <a:headEnd/>
            <a:tailEnd/>
          </a:ln>
        </p:spPr>
      </p:pic>
      <p:pic>
        <p:nvPicPr>
          <p:cNvPr id="430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9600" y="3171825"/>
            <a:ext cx="8572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2085975"/>
            <a:ext cx="86677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vs. Life</a:t>
            </a:r>
            <a:endParaRPr lang="en-US" dirty="0"/>
          </a:p>
        </p:txBody>
      </p:sp>
      <p:sp>
        <p:nvSpPr>
          <p:cNvPr id="3" name="Content Placeholder 2"/>
          <p:cNvSpPr>
            <a:spLocks noGrp="1"/>
          </p:cNvSpPr>
          <p:nvPr>
            <p:ph idx="1"/>
          </p:nvPr>
        </p:nvSpPr>
        <p:spPr>
          <a:xfrm>
            <a:off x="407437" y="15551"/>
            <a:ext cx="8610600" cy="5715000"/>
          </a:xfrm>
        </p:spPr>
        <p:txBody>
          <a:bodyPr>
            <a:normAutofit/>
          </a:bodyPr>
          <a:lstStyle/>
          <a:p>
            <a:pPr marL="365125" lvl="0" indent="-282575" fontAlgn="base">
              <a:spcBef>
                <a:spcPct val="0"/>
              </a:spcBef>
              <a:spcAft>
                <a:spcPct val="0"/>
              </a:spcAft>
              <a:buClr>
                <a:srgbClr val="3891A7"/>
              </a:buClr>
              <a:buFont typeface="Wingdings 2" panose="05020102010507070707" pitchFamily="18" charset="2"/>
              <a:buChar char=""/>
            </a:pPr>
            <a:endParaRPr lang="en-US" altLang="zh-TW" sz="2000" dirty="0" smtClean="0">
              <a:solidFill>
                <a:srgbClr val="FF0000"/>
              </a:solidFill>
            </a:endParaRPr>
          </a:p>
          <a:p>
            <a:pPr marL="365125" lvl="0" indent="-282575" fontAlgn="base">
              <a:spcBef>
                <a:spcPct val="0"/>
              </a:spcBef>
              <a:spcAft>
                <a:spcPct val="0"/>
              </a:spcAft>
              <a:buClr>
                <a:srgbClr val="3891A7"/>
              </a:buClr>
              <a:buFont typeface="Wingdings 2" panose="05020102010507070707" pitchFamily="18" charset="2"/>
              <a:buChar char=""/>
            </a:pPr>
            <a:endParaRPr lang="en-US" altLang="zh-TW" sz="2000" dirty="0">
              <a:solidFill>
                <a:srgbClr val="FF0000"/>
              </a:solidFill>
            </a:endParaRPr>
          </a:p>
          <a:p>
            <a:pPr marL="365125" lvl="0" indent="-282575" fontAlgn="base">
              <a:spcBef>
                <a:spcPct val="0"/>
              </a:spcBef>
              <a:spcAft>
                <a:spcPct val="0"/>
              </a:spcAft>
              <a:buClr>
                <a:srgbClr val="3891A7"/>
              </a:buClr>
              <a:buFont typeface="Wingdings 2" panose="05020102010507070707" pitchFamily="18" charset="2"/>
              <a:buChar char=""/>
            </a:pPr>
            <a:endParaRPr lang="en-US" altLang="zh-TW" sz="2000" dirty="0" smtClean="0">
              <a:solidFill>
                <a:srgbClr val="FF0000"/>
              </a:solidFill>
            </a:endParaRPr>
          </a:p>
          <a:p>
            <a:pPr marL="365125" lvl="0" indent="-282575" fontAlgn="base">
              <a:spcBef>
                <a:spcPct val="0"/>
              </a:spcBef>
              <a:spcAft>
                <a:spcPct val="0"/>
              </a:spcAft>
              <a:buClr>
                <a:srgbClr val="3891A7"/>
              </a:buClr>
              <a:buFont typeface="Wingdings 2" panose="05020102010507070707" pitchFamily="18" charset="2"/>
              <a:buChar char=""/>
            </a:pPr>
            <a:r>
              <a:rPr lang="en-US" altLang="zh-TW" sz="2000" dirty="0" smtClean="0">
                <a:solidFill>
                  <a:srgbClr val="FF0000"/>
                </a:solidFill>
              </a:rPr>
              <a:t>If </a:t>
            </a:r>
            <a:r>
              <a:rPr lang="en-US" altLang="zh-TW" sz="2000" dirty="0">
                <a:solidFill>
                  <a:srgbClr val="FF0000"/>
                </a:solidFill>
              </a:rPr>
              <a:t>the reliability is not 90%, sometime larger than 90%, then we need to use Eq. 11-6 or 11-7 to find the </a:t>
            </a:r>
            <a:r>
              <a:rPr lang="en-US" altLang="zh-TW" sz="2000" i="1" dirty="0">
                <a:solidFill>
                  <a:srgbClr val="FF0000"/>
                </a:solidFill>
              </a:rPr>
              <a:t>C</a:t>
            </a:r>
            <a:r>
              <a:rPr lang="en-US" altLang="zh-TW" sz="2000" i="1" baseline="-25000" dirty="0">
                <a:solidFill>
                  <a:srgbClr val="FF0000"/>
                </a:solidFill>
              </a:rPr>
              <a:t>10</a:t>
            </a:r>
            <a:r>
              <a:rPr lang="en-US" altLang="zh-TW" sz="2000" dirty="0">
                <a:solidFill>
                  <a:srgbClr val="FF0000"/>
                </a:solidFill>
              </a:rPr>
              <a:t> at required </a:t>
            </a:r>
            <a:r>
              <a:rPr lang="en-US" altLang="zh-TW" sz="2000" i="1" dirty="0">
                <a:solidFill>
                  <a:srgbClr val="FF0000"/>
                </a:solidFill>
              </a:rPr>
              <a:t>R</a:t>
            </a:r>
            <a:r>
              <a:rPr lang="en-US" altLang="zh-TW" sz="2000" i="1" baseline="-25000" dirty="0">
                <a:solidFill>
                  <a:srgbClr val="FF0000"/>
                </a:solidFill>
              </a:rPr>
              <a:t>D</a:t>
            </a:r>
            <a:r>
              <a:rPr lang="en-US" altLang="zh-TW" sz="2000" i="1" dirty="0">
                <a:solidFill>
                  <a:srgbClr val="FF0000"/>
                </a:solidFill>
              </a:rPr>
              <a:t> , L</a:t>
            </a:r>
            <a:r>
              <a:rPr lang="en-US" altLang="zh-TW" sz="2000" i="1" baseline="-25000" dirty="0">
                <a:solidFill>
                  <a:srgbClr val="FF0000"/>
                </a:solidFill>
              </a:rPr>
              <a:t>D</a:t>
            </a:r>
            <a:r>
              <a:rPr lang="en-US" altLang="zh-TW" sz="2000" i="1" dirty="0">
                <a:solidFill>
                  <a:srgbClr val="FF0000"/>
                </a:solidFill>
              </a:rPr>
              <a:t> </a:t>
            </a:r>
            <a:r>
              <a:rPr lang="en-US" altLang="zh-TW" sz="2000" dirty="0">
                <a:solidFill>
                  <a:srgbClr val="FF0000"/>
                </a:solidFill>
              </a:rPr>
              <a:t>and </a:t>
            </a:r>
            <a:r>
              <a:rPr lang="en-US" altLang="zh-TW" sz="2000" i="1" dirty="0">
                <a:solidFill>
                  <a:srgbClr val="FF0000"/>
                </a:solidFill>
              </a:rPr>
              <a:t>F</a:t>
            </a:r>
            <a:r>
              <a:rPr lang="en-US" altLang="zh-TW" sz="2000" i="1" baseline="-25000" dirty="0">
                <a:solidFill>
                  <a:srgbClr val="FF0000"/>
                </a:solidFill>
              </a:rPr>
              <a:t>D</a:t>
            </a:r>
            <a:r>
              <a:rPr lang="en-US" altLang="zh-TW" sz="2000" dirty="0">
                <a:solidFill>
                  <a:srgbClr val="FF0000"/>
                </a:solidFill>
              </a:rPr>
              <a:t>.</a:t>
            </a:r>
          </a:p>
          <a:p>
            <a:r>
              <a:rPr lang="en-US" sz="2000" dirty="0" smtClean="0"/>
              <a:t>At constant load, the life measure distribution is right skewed.</a:t>
            </a:r>
          </a:p>
          <a:p>
            <a:r>
              <a:rPr lang="en-US" sz="2000" dirty="0" smtClean="0"/>
              <a:t>The Weibull distribution is a good candidate.</a:t>
            </a:r>
          </a:p>
          <a:p>
            <a:r>
              <a:rPr lang="en-US" sz="2000" dirty="0" smtClean="0"/>
              <a:t>Defining the life measure in dimensionless form as </a:t>
            </a:r>
            <a:r>
              <a:rPr lang="en-US" sz="2000" i="1" dirty="0" smtClean="0"/>
              <a:t>x</a:t>
            </a:r>
            <a:r>
              <a:rPr lang="en-US" sz="2000" dirty="0" smtClean="0"/>
              <a:t> = </a:t>
            </a:r>
            <a:r>
              <a:rPr lang="en-US" sz="2000" i="1" dirty="0" smtClean="0"/>
              <a:t>L</a:t>
            </a:r>
            <a:r>
              <a:rPr lang="en-US" sz="2000" dirty="0" smtClean="0"/>
              <a:t>/</a:t>
            </a:r>
            <a:r>
              <a:rPr lang="en-US" sz="2000" i="1" dirty="0" smtClean="0"/>
              <a:t>L</a:t>
            </a:r>
            <a:r>
              <a:rPr lang="en-US" sz="2000" baseline="-25000" dirty="0" smtClean="0"/>
              <a:t>10</a:t>
            </a:r>
            <a:r>
              <a:rPr lang="en-US" sz="2000" dirty="0" smtClean="0"/>
              <a:t>, the reliability is expressed with a Weibull distribution as</a:t>
            </a:r>
            <a:endParaRPr lang="en-US" sz="2000"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p:cNvPicPr>
            <a:picLocks noChangeAspect="1" noChangeArrowheads="1"/>
          </p:cNvPicPr>
          <p:nvPr/>
        </p:nvPicPr>
        <p:blipFill rotWithShape="1">
          <a:blip r:embed="rId2" cstate="print"/>
          <a:srcRect b="42660"/>
          <a:stretch/>
        </p:blipFill>
        <p:spPr bwMode="auto">
          <a:xfrm>
            <a:off x="410547" y="3124200"/>
            <a:ext cx="8352453" cy="180975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6266" y="4936917"/>
            <a:ext cx="7620000" cy="1534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圖片 5"/>
          <p:cNvPicPr>
            <a:picLocks noChangeAspect="1"/>
          </p:cNvPicPr>
          <p:nvPr/>
        </p:nvPicPr>
        <p:blipFill>
          <a:blip r:embed="rId4"/>
          <a:stretch>
            <a:fillRect/>
          </a:stretch>
        </p:blipFill>
        <p:spPr>
          <a:xfrm>
            <a:off x="5867400" y="3048000"/>
            <a:ext cx="2453911" cy="1594419"/>
          </a:xfrm>
          <a:prstGeom prst="rect">
            <a:avLst/>
          </a:prstGeom>
        </p:spPr>
      </p:pic>
      <p:pic>
        <p:nvPicPr>
          <p:cNvPr id="7" name="圖片 6"/>
          <p:cNvPicPr>
            <a:picLocks noChangeAspect="1"/>
          </p:cNvPicPr>
          <p:nvPr/>
        </p:nvPicPr>
        <p:blipFill>
          <a:blip r:embed="rId5"/>
          <a:stretch>
            <a:fillRect/>
          </a:stretch>
        </p:blipFill>
        <p:spPr>
          <a:xfrm>
            <a:off x="2743200" y="4195717"/>
            <a:ext cx="3225064" cy="432854"/>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vs. Life</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From Eq. </a:t>
            </a:r>
            <a:r>
              <a:rPr lang="en-US" dirty="0"/>
              <a:t>(</a:t>
            </a:r>
            <a:r>
              <a:rPr lang="en-US" dirty="0" smtClean="0"/>
              <a:t>1–8), </a:t>
            </a:r>
            <a:r>
              <a:rPr lang="en-US" i="1" dirty="0" smtClean="0"/>
              <a:t>R </a:t>
            </a:r>
            <a:r>
              <a:rPr lang="en-US" dirty="0" smtClean="0"/>
              <a:t>= 1 – </a:t>
            </a:r>
            <a:r>
              <a:rPr lang="en-US" i="1" dirty="0" smtClean="0"/>
              <a:t>p, </a:t>
            </a:r>
            <a:r>
              <a:rPr lang="en-US" dirty="0" smtClean="0"/>
              <a:t>where </a:t>
            </a:r>
            <a:r>
              <a:rPr lang="en-US" i="1" dirty="0" smtClean="0"/>
              <a:t>p</a:t>
            </a:r>
            <a:r>
              <a:rPr lang="en-US" dirty="0" smtClean="0"/>
              <a:t> is the probability of a value of </a:t>
            </a:r>
            <a:r>
              <a:rPr lang="en-US" i="1" dirty="0" smtClean="0"/>
              <a:t>x</a:t>
            </a:r>
            <a:r>
              <a:rPr lang="en-US" dirty="0" smtClean="0"/>
              <a:t> occurring between –</a:t>
            </a:r>
            <a:r>
              <a:rPr lang="en-US" dirty="0" smtClean="0">
                <a:latin typeface="Times New Roman"/>
                <a:cs typeface="Times New Roman"/>
              </a:rPr>
              <a:t>∞ and </a:t>
            </a:r>
            <a:r>
              <a:rPr lang="en-US" i="1" dirty="0" smtClean="0">
                <a:latin typeface="Times New Roman"/>
                <a:cs typeface="Times New Roman"/>
              </a:rPr>
              <a:t>x.</a:t>
            </a:r>
          </a:p>
          <a:p>
            <a:r>
              <a:rPr lang="en-US" i="1" dirty="0" smtClean="0">
                <a:latin typeface="Times New Roman"/>
                <a:cs typeface="Times New Roman"/>
              </a:rPr>
              <a:t>p </a:t>
            </a:r>
            <a:r>
              <a:rPr lang="en-US" dirty="0" smtClean="0">
                <a:latin typeface="Times New Roman"/>
                <a:cs typeface="Times New Roman"/>
              </a:rPr>
              <a:t>is the integral of the probability distribution </a:t>
            </a:r>
            <a:r>
              <a:rPr lang="en-US" i="1" dirty="0" smtClean="0">
                <a:latin typeface="Times New Roman"/>
                <a:cs typeface="Times New Roman"/>
              </a:rPr>
              <a:t>f</a:t>
            </a:r>
            <a:r>
              <a:rPr lang="en-US" dirty="0" smtClean="0">
                <a:latin typeface="Times New Roman"/>
                <a:cs typeface="Times New Roman"/>
              </a:rPr>
              <a:t>(</a:t>
            </a:r>
            <a:r>
              <a:rPr lang="en-US" i="1" dirty="0" smtClean="0">
                <a:latin typeface="Times New Roman"/>
                <a:cs typeface="Times New Roman"/>
              </a:rPr>
              <a:t>x</a:t>
            </a:r>
            <a:r>
              <a:rPr lang="en-US" dirty="0" smtClean="0">
                <a:latin typeface="Times New Roman"/>
                <a:cs typeface="Times New Roman"/>
              </a:rPr>
              <a:t>).</a:t>
            </a:r>
          </a:p>
          <a:p>
            <a:r>
              <a:rPr lang="en-US" dirty="0" smtClean="0">
                <a:latin typeface="Times New Roman"/>
                <a:cs typeface="Times New Roman"/>
              </a:rPr>
              <a:t>From the derivative of Eq. (11</a:t>
            </a:r>
            <a:r>
              <a:rPr lang="en-US" dirty="0" smtClean="0"/>
              <a:t>–</a:t>
            </a:r>
            <a:r>
              <a:rPr lang="en-US" dirty="0" smtClean="0">
                <a:latin typeface="Times New Roman"/>
                <a:cs typeface="Times New Roman"/>
              </a:rPr>
              <a:t>4), the </a:t>
            </a:r>
            <a:r>
              <a:rPr lang="en-US" dirty="0" err="1" smtClean="0">
                <a:latin typeface="Times New Roman"/>
                <a:cs typeface="Times New Roman"/>
              </a:rPr>
              <a:t>Weibull</a:t>
            </a:r>
            <a:r>
              <a:rPr lang="en-US" dirty="0" smtClean="0">
                <a:latin typeface="Times New Roman"/>
                <a:cs typeface="Times New Roman"/>
              </a:rPr>
              <a:t> probability density function is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895600"/>
            <a:ext cx="7743825"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smtClean="0"/>
              <a:t> Mechanical Engineering Design</a:t>
            </a:r>
            <a:endParaRPr lang="en-US"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931" r="12164" b="22516"/>
          <a:stretch/>
        </p:blipFill>
        <p:spPr bwMode="auto">
          <a:xfrm>
            <a:off x="609600" y="771525"/>
            <a:ext cx="8115301" cy="576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vs. Life</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The mean and standard deviation of </a:t>
            </a:r>
            <a:r>
              <a:rPr lang="en-US" i="1" dirty="0" smtClean="0"/>
              <a:t>f</a:t>
            </a:r>
            <a:r>
              <a:rPr lang="en-US" dirty="0" smtClean="0"/>
              <a:t>(</a:t>
            </a:r>
            <a:r>
              <a:rPr lang="en-US" i="1" dirty="0" smtClean="0"/>
              <a:t>x</a:t>
            </a:r>
            <a:r>
              <a:rPr lang="en-US" dirty="0" smtClean="0"/>
              <a:t>) are</a:t>
            </a:r>
          </a:p>
          <a:p>
            <a:endParaRPr lang="en-US" dirty="0"/>
          </a:p>
          <a:p>
            <a:endParaRPr lang="en-US" dirty="0" smtClean="0"/>
          </a:p>
          <a:p>
            <a:endParaRPr lang="en-US" dirty="0"/>
          </a:p>
          <a:p>
            <a:r>
              <a:rPr lang="en-US" dirty="0" smtClean="0">
                <a:latin typeface="Symbol" panose="05050102010706020507" pitchFamily="18" charset="2"/>
              </a:rPr>
              <a:t>G </a:t>
            </a:r>
            <a:r>
              <a:rPr lang="en-US" dirty="0" smtClean="0"/>
              <a:t>is the </a:t>
            </a:r>
            <a:r>
              <a:rPr lang="en-US" i="1" dirty="0" smtClean="0"/>
              <a:t>gamma function</a:t>
            </a:r>
            <a:r>
              <a:rPr lang="en-US" dirty="0" smtClean="0"/>
              <a:t>, and is tabulated in </a:t>
            </a:r>
            <a:r>
              <a:rPr lang="en-US" dirty="0"/>
              <a:t>Table </a:t>
            </a:r>
            <a:r>
              <a:rPr lang="en-US" dirty="0" smtClean="0"/>
              <a:t>A–34</a:t>
            </a:r>
          </a:p>
          <a:p>
            <a:endParaRPr lang="en-US" dirty="0">
              <a:latin typeface="Symbol" panose="05050102010706020507" pitchFamily="18" charset="2"/>
            </a:endParaRPr>
          </a:p>
          <a:p>
            <a:endParaRPr lang="en-US" dirty="0">
              <a:latin typeface="Symbol" panose="05050102010706020507" pitchFamily="18" charset="2"/>
            </a:endParaRP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371600"/>
            <a:ext cx="809625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89751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vs. Life</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Solving Eq. </a:t>
            </a:r>
            <a:r>
              <a:rPr lang="en-US"/>
              <a:t>(11–4</a:t>
            </a:r>
            <a:r>
              <a:rPr lang="en-US" dirty="0" smtClean="0"/>
              <a:t>) for </a:t>
            </a:r>
            <a:r>
              <a:rPr lang="en-US" i="1" dirty="0" smtClean="0"/>
              <a:t>x </a:t>
            </a:r>
            <a:r>
              <a:rPr lang="en-US" dirty="0" smtClean="0"/>
              <a:t>yields</a:t>
            </a:r>
            <a:endParaRPr lang="en-US" dirty="0" smtClean="0">
              <a:latin typeface="Symbol" panose="05050102010706020507" pitchFamily="18" charset="2"/>
            </a:endParaRPr>
          </a:p>
          <a:p>
            <a:endParaRPr lang="en-US" dirty="0">
              <a:latin typeface="Symbol" panose="05050102010706020507" pitchFamily="18" charset="2"/>
            </a:endParaRP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524000"/>
            <a:ext cx="70294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1906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11–2</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 y="762000"/>
            <a:ext cx="871537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7" y="2333625"/>
            <a:ext cx="8672513" cy="4553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038350"/>
            <a:ext cx="9048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0550" y="3557588"/>
            <a:ext cx="8572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0550" y="5943600"/>
            <a:ext cx="8572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11–2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762000"/>
            <a:ext cx="8343900"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1676400"/>
            <a:ext cx="8572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3733800"/>
            <a:ext cx="8572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4848225"/>
            <a:ext cx="8572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Load, Life, and Reliability</a:t>
            </a:r>
            <a:endParaRPr lang="en-US" dirty="0"/>
          </a:p>
        </p:txBody>
      </p:sp>
      <p:sp>
        <p:nvSpPr>
          <p:cNvPr id="3" name="Content Placeholder 2"/>
          <p:cNvSpPr>
            <a:spLocks noGrp="1"/>
          </p:cNvSpPr>
          <p:nvPr>
            <p:ph idx="1"/>
          </p:nvPr>
        </p:nvSpPr>
        <p:spPr>
          <a:xfrm>
            <a:off x="381000" y="714374"/>
            <a:ext cx="8534400" cy="2257425"/>
          </a:xfrm>
        </p:spPr>
        <p:txBody>
          <a:bodyPr/>
          <a:lstStyle/>
          <a:p>
            <a:r>
              <a:rPr lang="en-US" dirty="0" smtClean="0"/>
              <a:t>Catalog information is at point </a:t>
            </a:r>
            <a:r>
              <a:rPr lang="en-US" i="1" dirty="0" smtClean="0"/>
              <a:t>A</a:t>
            </a:r>
            <a:r>
              <a:rPr lang="en-US" dirty="0" smtClean="0"/>
              <a:t>, at coordinates </a:t>
            </a:r>
            <a:r>
              <a:rPr lang="en-US" i="1" dirty="0" smtClean="0"/>
              <a:t>C</a:t>
            </a:r>
            <a:r>
              <a:rPr lang="en-US" baseline="-25000" dirty="0" smtClean="0"/>
              <a:t>10</a:t>
            </a:r>
            <a:r>
              <a:rPr lang="en-US" dirty="0" smtClean="0"/>
              <a:t> and </a:t>
            </a:r>
            <a:r>
              <a:rPr lang="en-US" i="1" dirty="0" smtClean="0"/>
              <a:t>x</a:t>
            </a:r>
            <a:r>
              <a:rPr lang="en-US" baseline="-25000" dirty="0" smtClean="0"/>
              <a:t>10</a:t>
            </a:r>
            <a:r>
              <a:rPr lang="en-US" dirty="0" smtClean="0"/>
              <a:t>=</a:t>
            </a:r>
            <a:r>
              <a:rPr lang="en-US" i="1" dirty="0" smtClean="0"/>
              <a:t>L</a:t>
            </a:r>
            <a:r>
              <a:rPr lang="en-US" baseline="-25000" dirty="0" smtClean="0"/>
              <a:t>10</a:t>
            </a:r>
            <a:r>
              <a:rPr lang="en-US" dirty="0" smtClean="0"/>
              <a:t>/</a:t>
            </a:r>
            <a:r>
              <a:rPr lang="en-US" i="1" dirty="0" smtClean="0"/>
              <a:t>L</a:t>
            </a:r>
            <a:r>
              <a:rPr lang="en-US" baseline="-25000" dirty="0" smtClean="0"/>
              <a:t>10</a:t>
            </a:r>
            <a:r>
              <a:rPr lang="en-US" dirty="0" smtClean="0"/>
              <a:t>=1, on the 0.90 reliability contour.</a:t>
            </a:r>
          </a:p>
          <a:p>
            <a:r>
              <a:rPr lang="en-US" dirty="0" smtClean="0"/>
              <a:t>The design information is at point </a:t>
            </a:r>
            <a:r>
              <a:rPr lang="en-US" i="1" dirty="0" smtClean="0"/>
              <a:t>D, </a:t>
            </a:r>
            <a:r>
              <a:rPr lang="en-US" dirty="0" smtClean="0"/>
              <a:t>at coordinates </a:t>
            </a:r>
            <a:r>
              <a:rPr lang="en-US" i="1" dirty="0" smtClean="0"/>
              <a:t>F</a:t>
            </a:r>
            <a:r>
              <a:rPr lang="en-US" i="1" baseline="-25000" dirty="0" smtClean="0"/>
              <a:t>D</a:t>
            </a:r>
            <a:r>
              <a:rPr lang="en-US" dirty="0" smtClean="0"/>
              <a:t> and </a:t>
            </a:r>
            <a:r>
              <a:rPr lang="en-US" i="1" dirty="0" err="1" smtClean="0"/>
              <a:t>x</a:t>
            </a:r>
            <a:r>
              <a:rPr lang="en-US" i="1" baseline="-25000" dirty="0" err="1" smtClean="0"/>
              <a:t>D</a:t>
            </a:r>
            <a:r>
              <a:rPr lang="en-US" dirty="0" smtClean="0"/>
              <a:t>, on the </a:t>
            </a:r>
            <a:r>
              <a:rPr lang="en-US" i="1" dirty="0" smtClean="0"/>
              <a:t>R=R</a:t>
            </a:r>
            <a:r>
              <a:rPr lang="en-US" i="1" baseline="-25000" dirty="0" smtClean="0"/>
              <a:t>D</a:t>
            </a:r>
            <a:r>
              <a:rPr lang="en-US" i="1" dirty="0" smtClean="0"/>
              <a:t> </a:t>
            </a:r>
            <a:r>
              <a:rPr lang="en-US" dirty="0" smtClean="0"/>
              <a:t>reliability contour.</a:t>
            </a:r>
          </a:p>
          <a:p>
            <a:r>
              <a:rPr lang="en-US" dirty="0" smtClean="0"/>
              <a:t>The designer must move from point </a:t>
            </a:r>
            <a:r>
              <a:rPr lang="en-US" i="1" dirty="0" smtClean="0"/>
              <a:t>D </a:t>
            </a:r>
            <a:r>
              <a:rPr lang="en-US" dirty="0" smtClean="0"/>
              <a:t>to point </a:t>
            </a:r>
            <a:r>
              <a:rPr lang="en-US" i="1" dirty="0" smtClean="0"/>
              <a:t>A </a:t>
            </a:r>
            <a:r>
              <a:rPr lang="en-US" dirty="0" smtClean="0"/>
              <a:t>via point </a:t>
            </a:r>
            <a:r>
              <a:rPr lang="en-US" i="1" dirty="0" smtClean="0"/>
              <a:t>B.</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05"/>
          <p:cNvPicPr>
            <a:picLocks noChangeAspect="1" noChangeArrowheads="1"/>
          </p:cNvPicPr>
          <p:nvPr/>
        </p:nvPicPr>
        <p:blipFill>
          <a:blip r:embed="rId2" cstate="print"/>
          <a:srcRect t="7547"/>
          <a:stretch>
            <a:fillRect/>
          </a:stretch>
        </p:blipFill>
        <p:spPr bwMode="auto">
          <a:xfrm>
            <a:off x="381000" y="3026229"/>
            <a:ext cx="5867400" cy="3831771"/>
          </a:xfrm>
          <a:prstGeom prst="rect">
            <a:avLst/>
          </a:prstGeom>
          <a:noFill/>
        </p:spPr>
      </p:pic>
      <p:sp>
        <p:nvSpPr>
          <p:cNvPr id="6" name="TextBox 5"/>
          <p:cNvSpPr txBox="1"/>
          <p:nvPr/>
        </p:nvSpPr>
        <p:spPr>
          <a:xfrm>
            <a:off x="6172200" y="6019800"/>
            <a:ext cx="1219200" cy="400110"/>
          </a:xfrm>
          <a:prstGeom prst="rect">
            <a:avLst/>
          </a:prstGeom>
          <a:noFill/>
        </p:spPr>
        <p:txBody>
          <a:bodyPr wrap="square" rtlCol="0">
            <a:spAutoFit/>
          </a:bodyPr>
          <a:lstStyle/>
          <a:p>
            <a:r>
              <a:rPr lang="en-US" sz="2000" dirty="0" smtClean="0"/>
              <a:t>Fig. 11–5</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Load, Life, and Reliability</a:t>
            </a:r>
            <a:endParaRPr lang="en-US" dirty="0"/>
          </a:p>
        </p:txBody>
      </p:sp>
      <p:sp>
        <p:nvSpPr>
          <p:cNvPr id="3" name="Content Placeholder 2"/>
          <p:cNvSpPr>
            <a:spLocks noGrp="1"/>
          </p:cNvSpPr>
          <p:nvPr>
            <p:ph idx="1"/>
          </p:nvPr>
        </p:nvSpPr>
        <p:spPr>
          <a:xfrm>
            <a:off x="381000" y="714374"/>
            <a:ext cx="8534400" cy="2257425"/>
          </a:xfrm>
        </p:spPr>
        <p:txBody>
          <a:bodyPr/>
          <a:lstStyle/>
          <a:p>
            <a:r>
              <a:rPr lang="en-US" dirty="0" smtClean="0"/>
              <a:t>Along a constant reliability contour (</a:t>
            </a:r>
            <a:r>
              <a:rPr lang="en-US" i="1" dirty="0" smtClean="0"/>
              <a:t>BD</a:t>
            </a:r>
            <a:r>
              <a:rPr lang="en-US" dirty="0" smtClean="0"/>
              <a:t>), Eq. (11–2) applies: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05"/>
          <p:cNvPicPr>
            <a:picLocks noChangeAspect="1" noChangeArrowheads="1"/>
          </p:cNvPicPr>
          <p:nvPr/>
        </p:nvPicPr>
        <p:blipFill>
          <a:blip r:embed="rId2" cstate="print"/>
          <a:srcRect t="7547"/>
          <a:stretch>
            <a:fillRect/>
          </a:stretch>
        </p:blipFill>
        <p:spPr bwMode="auto">
          <a:xfrm>
            <a:off x="380999" y="2819401"/>
            <a:ext cx="6184107" cy="4038600"/>
          </a:xfrm>
          <a:prstGeom prst="rect">
            <a:avLst/>
          </a:prstGeom>
          <a:noFill/>
        </p:spPr>
      </p:pic>
      <p:pic>
        <p:nvPicPr>
          <p:cNvPr id="138242" name="Picture 2"/>
          <p:cNvPicPr>
            <a:picLocks noChangeAspect="1" noChangeArrowheads="1"/>
          </p:cNvPicPr>
          <p:nvPr/>
        </p:nvPicPr>
        <p:blipFill>
          <a:blip r:embed="rId3" cstate="print"/>
          <a:srcRect/>
          <a:stretch>
            <a:fillRect/>
          </a:stretch>
        </p:blipFill>
        <p:spPr bwMode="auto">
          <a:xfrm>
            <a:off x="2362200" y="1219200"/>
            <a:ext cx="2257425" cy="438150"/>
          </a:xfrm>
          <a:prstGeom prst="rect">
            <a:avLst/>
          </a:prstGeom>
          <a:noFill/>
          <a:ln w="9525">
            <a:noFill/>
            <a:miter lim="800000"/>
            <a:headEnd/>
            <a:tailEnd/>
          </a:ln>
        </p:spPr>
      </p:pic>
      <p:pic>
        <p:nvPicPr>
          <p:cNvPr id="138243" name="Picture 3"/>
          <p:cNvPicPr>
            <a:picLocks noChangeAspect="1" noChangeArrowheads="1"/>
          </p:cNvPicPr>
          <p:nvPr/>
        </p:nvPicPr>
        <p:blipFill>
          <a:blip r:embed="rId4" cstate="print"/>
          <a:srcRect/>
          <a:stretch>
            <a:fillRect/>
          </a:stretch>
        </p:blipFill>
        <p:spPr bwMode="auto">
          <a:xfrm>
            <a:off x="2438400" y="1676400"/>
            <a:ext cx="6391275" cy="857250"/>
          </a:xfrm>
          <a:prstGeom prst="rect">
            <a:avLst/>
          </a:prstGeom>
          <a:noFill/>
          <a:ln w="9525">
            <a:noFill/>
            <a:miter lim="800000"/>
            <a:headEnd/>
            <a:tailEnd/>
          </a:ln>
        </p:spPr>
      </p:pic>
      <p:sp>
        <p:nvSpPr>
          <p:cNvPr id="8" name="TextBox 7"/>
          <p:cNvSpPr txBox="1"/>
          <p:nvPr/>
        </p:nvSpPr>
        <p:spPr>
          <a:xfrm>
            <a:off x="6400800" y="6096000"/>
            <a:ext cx="1219200" cy="400110"/>
          </a:xfrm>
          <a:prstGeom prst="rect">
            <a:avLst/>
          </a:prstGeom>
          <a:noFill/>
        </p:spPr>
        <p:txBody>
          <a:bodyPr wrap="square" rtlCol="0">
            <a:spAutoFit/>
          </a:bodyPr>
          <a:lstStyle/>
          <a:p>
            <a:r>
              <a:rPr lang="en-US" sz="2000" dirty="0" smtClean="0"/>
              <a:t>Fig. 11–5</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Load, Life, and Reliability</a:t>
            </a:r>
            <a:endParaRPr lang="en-US" dirty="0"/>
          </a:p>
        </p:txBody>
      </p:sp>
      <p:sp>
        <p:nvSpPr>
          <p:cNvPr id="3" name="Content Placeholder 2"/>
          <p:cNvSpPr>
            <a:spLocks noGrp="1"/>
          </p:cNvSpPr>
          <p:nvPr>
            <p:ph idx="1"/>
          </p:nvPr>
        </p:nvSpPr>
        <p:spPr>
          <a:xfrm>
            <a:off x="381000" y="714374"/>
            <a:ext cx="8534400" cy="2257425"/>
          </a:xfrm>
        </p:spPr>
        <p:txBody>
          <a:bodyPr/>
          <a:lstStyle/>
          <a:p>
            <a:r>
              <a:rPr lang="en-US" dirty="0" smtClean="0"/>
              <a:t>Along a constant load line (</a:t>
            </a:r>
            <a:r>
              <a:rPr lang="en-US" i="1" dirty="0" smtClean="0"/>
              <a:t>AB</a:t>
            </a:r>
            <a:r>
              <a:rPr lang="en-US" dirty="0" smtClean="0"/>
              <a:t>), Eq. (11–4) applies:</a:t>
            </a:r>
          </a:p>
          <a:p>
            <a:endParaRPr lang="en-US" dirty="0" smtClean="0"/>
          </a:p>
          <a:p>
            <a:endParaRPr lang="en-US" dirty="0" smtClean="0"/>
          </a:p>
          <a:p>
            <a:r>
              <a:rPr lang="en-US" dirty="0" smtClean="0"/>
              <a:t>Solving for </a:t>
            </a:r>
            <a:r>
              <a:rPr lang="en-US" i="1" dirty="0" err="1" smtClean="0"/>
              <a:t>x</a:t>
            </a:r>
            <a:r>
              <a:rPr lang="en-US" i="1" baseline="-25000" dirty="0" err="1" smtClean="0"/>
              <a:t>B</a:t>
            </a:r>
            <a:r>
              <a:rPr lang="en-US" i="1" dirty="0" smtClean="0"/>
              <a:t>,</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05"/>
          <p:cNvPicPr>
            <a:picLocks noChangeAspect="1" noChangeArrowheads="1"/>
          </p:cNvPicPr>
          <p:nvPr/>
        </p:nvPicPr>
        <p:blipFill>
          <a:blip r:embed="rId2" cstate="print"/>
          <a:srcRect t="7547"/>
          <a:stretch>
            <a:fillRect/>
          </a:stretch>
        </p:blipFill>
        <p:spPr bwMode="auto">
          <a:xfrm>
            <a:off x="380999" y="2819401"/>
            <a:ext cx="6184107" cy="4038600"/>
          </a:xfrm>
          <a:prstGeom prst="rect">
            <a:avLst/>
          </a:prstGeom>
          <a:noFill/>
        </p:spPr>
      </p:pic>
      <p:pic>
        <p:nvPicPr>
          <p:cNvPr id="139266" name="Picture 2"/>
          <p:cNvPicPr>
            <a:picLocks noChangeAspect="1" noChangeArrowheads="1"/>
          </p:cNvPicPr>
          <p:nvPr/>
        </p:nvPicPr>
        <p:blipFill>
          <a:blip r:embed="rId3" cstate="print"/>
          <a:srcRect/>
          <a:stretch>
            <a:fillRect/>
          </a:stretch>
        </p:blipFill>
        <p:spPr bwMode="auto">
          <a:xfrm>
            <a:off x="3048000" y="1143000"/>
            <a:ext cx="3867150" cy="1047750"/>
          </a:xfrm>
          <a:prstGeom prst="rect">
            <a:avLst/>
          </a:prstGeom>
          <a:noFill/>
          <a:ln w="9525">
            <a:noFill/>
            <a:miter lim="800000"/>
            <a:headEnd/>
            <a:tailEnd/>
          </a:ln>
        </p:spPr>
      </p:pic>
      <p:pic>
        <p:nvPicPr>
          <p:cNvPr id="139267" name="Picture 3"/>
          <p:cNvPicPr>
            <a:picLocks noChangeAspect="1" noChangeArrowheads="1"/>
          </p:cNvPicPr>
          <p:nvPr/>
        </p:nvPicPr>
        <p:blipFill>
          <a:blip r:embed="rId4" cstate="print"/>
          <a:srcRect/>
          <a:stretch>
            <a:fillRect/>
          </a:stretch>
        </p:blipFill>
        <p:spPr bwMode="auto">
          <a:xfrm>
            <a:off x="3352800" y="2362200"/>
            <a:ext cx="3895725" cy="866775"/>
          </a:xfrm>
          <a:prstGeom prst="rect">
            <a:avLst/>
          </a:prstGeom>
          <a:noFill/>
          <a:ln w="9525">
            <a:noFill/>
            <a:miter lim="800000"/>
            <a:headEnd/>
            <a:tailEnd/>
          </a:ln>
        </p:spPr>
      </p:pic>
      <p:sp>
        <p:nvSpPr>
          <p:cNvPr id="10" name="TextBox 9"/>
          <p:cNvSpPr txBox="1"/>
          <p:nvPr/>
        </p:nvSpPr>
        <p:spPr>
          <a:xfrm>
            <a:off x="6324600" y="6019800"/>
            <a:ext cx="1219200" cy="400110"/>
          </a:xfrm>
          <a:prstGeom prst="rect">
            <a:avLst/>
          </a:prstGeom>
          <a:noFill/>
        </p:spPr>
        <p:txBody>
          <a:bodyPr wrap="square" rtlCol="0">
            <a:spAutoFit/>
          </a:bodyPr>
          <a:lstStyle/>
          <a:p>
            <a:r>
              <a:rPr lang="en-US" sz="2000" dirty="0" smtClean="0"/>
              <a:t>Fig. 11–5</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Load, Life, and Reliability</a:t>
            </a:r>
            <a:endParaRPr lang="en-US" dirty="0"/>
          </a:p>
        </p:txBody>
      </p:sp>
      <p:sp>
        <p:nvSpPr>
          <p:cNvPr id="3" name="Content Placeholder 2"/>
          <p:cNvSpPr>
            <a:spLocks noGrp="1"/>
          </p:cNvSpPr>
          <p:nvPr>
            <p:ph idx="1"/>
          </p:nvPr>
        </p:nvSpPr>
        <p:spPr>
          <a:xfrm>
            <a:off x="381000" y="714374"/>
            <a:ext cx="8534400" cy="5838826"/>
          </a:xfrm>
        </p:spPr>
        <p:txBody>
          <a:bodyPr/>
          <a:lstStyle/>
          <a:p>
            <a:r>
              <a:rPr lang="en-US" dirty="0" smtClean="0"/>
              <a:t>Substituting </a:t>
            </a:r>
            <a:r>
              <a:rPr lang="en-US" i="1" dirty="0" err="1" smtClean="0"/>
              <a:t>x</a:t>
            </a:r>
            <a:r>
              <a:rPr lang="en-US" i="1" baseline="-25000" dirty="0" err="1" smtClean="0"/>
              <a:t>B</a:t>
            </a:r>
            <a:r>
              <a:rPr lang="en-US" i="1" dirty="0" smtClean="0"/>
              <a:t> </a:t>
            </a:r>
            <a:r>
              <a:rPr lang="en-US" dirty="0" smtClean="0"/>
              <a:t>into Eq. (a), </a:t>
            </a:r>
          </a:p>
          <a:p>
            <a:endParaRPr lang="en-US" dirty="0" smtClean="0"/>
          </a:p>
          <a:p>
            <a:endParaRPr lang="en-US" dirty="0" smtClean="0"/>
          </a:p>
          <a:p>
            <a:r>
              <a:rPr lang="en-US" dirty="0" smtClean="0"/>
              <a:t>Noting that </a:t>
            </a:r>
            <a:r>
              <a:rPr lang="en-US" i="1" dirty="0" smtClean="0"/>
              <a:t>F</a:t>
            </a:r>
            <a:r>
              <a:rPr lang="en-US" i="1" baseline="-25000" dirty="0" smtClean="0"/>
              <a:t>B</a:t>
            </a:r>
            <a:r>
              <a:rPr lang="en-US" dirty="0" smtClean="0"/>
              <a:t> = </a:t>
            </a:r>
            <a:r>
              <a:rPr lang="en-US" i="1" dirty="0" smtClean="0"/>
              <a:t>C</a:t>
            </a:r>
            <a:r>
              <a:rPr lang="en-US" baseline="-25000" dirty="0" smtClean="0"/>
              <a:t>10</a:t>
            </a:r>
            <a:r>
              <a:rPr lang="en-US" dirty="0" smtClean="0"/>
              <a:t>, and including an application factor </a:t>
            </a:r>
            <a:r>
              <a:rPr lang="en-US" i="1" dirty="0" err="1" smtClean="0"/>
              <a:t>a</a:t>
            </a:r>
            <a:r>
              <a:rPr lang="en-US" i="1" baseline="-25000" dirty="0" err="1" smtClean="0"/>
              <a:t>f</a:t>
            </a:r>
            <a:r>
              <a:rPr lang="en-US" i="1" dirty="0" smtClean="0"/>
              <a:t>,</a:t>
            </a:r>
          </a:p>
          <a:p>
            <a:endParaRPr lang="en-US" i="1" dirty="0" smtClean="0"/>
          </a:p>
          <a:p>
            <a:endParaRPr lang="en-US" i="1" dirty="0" smtClean="0"/>
          </a:p>
          <a:p>
            <a:r>
              <a:rPr lang="en-US" dirty="0" smtClean="0"/>
              <a:t>Note that when </a:t>
            </a:r>
            <a:r>
              <a:rPr lang="en-US" i="1" dirty="0" smtClean="0"/>
              <a:t>R</a:t>
            </a:r>
            <a:r>
              <a:rPr lang="en-US" i="1" baseline="-25000" dirty="0" smtClean="0"/>
              <a:t>D</a:t>
            </a:r>
            <a:r>
              <a:rPr lang="en-US" i="1" dirty="0" smtClean="0"/>
              <a:t> </a:t>
            </a:r>
            <a:r>
              <a:rPr lang="en-US" dirty="0" smtClean="0"/>
              <a:t>= 0.90, the denominator equals one and the equation reduces to Eq. (11–3).</a:t>
            </a:r>
          </a:p>
          <a:p>
            <a:endParaRPr lang="en-US" i="1"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143000"/>
            <a:ext cx="6896100"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2514600"/>
            <a:ext cx="78486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Weibull Parameters</a:t>
            </a:r>
            <a:endParaRPr lang="en-US" dirty="0"/>
          </a:p>
        </p:txBody>
      </p:sp>
      <p:sp>
        <p:nvSpPr>
          <p:cNvPr id="3" name="Content Placeholder 2"/>
          <p:cNvSpPr>
            <a:spLocks noGrp="1"/>
          </p:cNvSpPr>
          <p:nvPr>
            <p:ph idx="1"/>
          </p:nvPr>
        </p:nvSpPr>
        <p:spPr>
          <a:xfrm>
            <a:off x="381000" y="838200"/>
            <a:ext cx="8610600" cy="5715000"/>
          </a:xfrm>
        </p:spPr>
        <p:txBody>
          <a:bodyPr/>
          <a:lstStyle/>
          <a:p>
            <a:r>
              <a:rPr lang="en-US" dirty="0" smtClean="0"/>
              <a:t>The Weibull parameters </a:t>
            </a:r>
            <a:r>
              <a:rPr lang="en-US" i="1" dirty="0" smtClean="0"/>
              <a:t>x</a:t>
            </a:r>
            <a:r>
              <a:rPr lang="en-US" baseline="-25000" dirty="0" smtClean="0"/>
              <a:t>0</a:t>
            </a:r>
            <a:r>
              <a:rPr lang="en-US" dirty="0" smtClean="0"/>
              <a:t>, </a:t>
            </a:r>
            <a:r>
              <a:rPr lang="en-US" i="1" dirty="0" smtClean="0">
                <a:latin typeface="Symbol" pitchFamily="18" charset="2"/>
              </a:rPr>
              <a:t>q</a:t>
            </a:r>
            <a:r>
              <a:rPr lang="en-US" dirty="0" smtClean="0"/>
              <a:t>, and </a:t>
            </a:r>
            <a:r>
              <a:rPr lang="en-US" i="1" dirty="0" smtClean="0"/>
              <a:t>b</a:t>
            </a:r>
            <a:r>
              <a:rPr lang="en-US" dirty="0" smtClean="0"/>
              <a:t> are usually provided by the catalog.  </a:t>
            </a:r>
          </a:p>
          <a:p>
            <a:r>
              <a:rPr lang="en-US" dirty="0" smtClean="0"/>
              <a:t>Typical values of Weibull parameters are given on p. 601 at the beginning of the end-of-chapter problems, and shown below.</a:t>
            </a:r>
          </a:p>
          <a:p>
            <a:r>
              <a:rPr lang="en-US" dirty="0" smtClean="0"/>
              <a:t>Manufacturer 1 parameters are common for tapered roller bearings</a:t>
            </a:r>
          </a:p>
          <a:p>
            <a:r>
              <a:rPr lang="en-US" dirty="0" smtClean="0"/>
              <a:t>Manufacturer 2 parameters are common for ball and straight roller bearings</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3298" name="Picture 2"/>
          <p:cNvPicPr>
            <a:picLocks noChangeAspect="1" noChangeArrowheads="1"/>
          </p:cNvPicPr>
          <p:nvPr/>
        </p:nvPicPr>
        <p:blipFill>
          <a:blip r:embed="rId2" cstate="print"/>
          <a:srcRect/>
          <a:stretch>
            <a:fillRect/>
          </a:stretch>
        </p:blipFill>
        <p:spPr bwMode="auto">
          <a:xfrm>
            <a:off x="838200" y="4191000"/>
            <a:ext cx="7934325" cy="240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Relating Load, Life, and Reliability</a:t>
            </a:r>
            <a:endParaRPr lang="en-US" dirty="0"/>
          </a:p>
        </p:txBody>
      </p:sp>
      <p:sp>
        <p:nvSpPr>
          <p:cNvPr id="3" name="Content Placeholder 2"/>
          <p:cNvSpPr>
            <a:spLocks noGrp="1"/>
          </p:cNvSpPr>
          <p:nvPr>
            <p:ph idx="1"/>
          </p:nvPr>
        </p:nvSpPr>
        <p:spPr>
          <a:xfrm>
            <a:off x="381000" y="1828800"/>
            <a:ext cx="8534400" cy="4724400"/>
          </a:xfrm>
        </p:spPr>
        <p:txBody>
          <a:bodyPr/>
          <a:lstStyle/>
          <a:p>
            <a:r>
              <a:rPr lang="en-US" dirty="0" smtClean="0"/>
              <a:t>Eq. (11–9) can be simplified slightly for calculator entry.  Note that </a:t>
            </a:r>
          </a:p>
          <a:p>
            <a:endParaRPr lang="en-US" dirty="0" smtClean="0"/>
          </a:p>
          <a:p>
            <a:endParaRPr lang="en-US" dirty="0" smtClean="0"/>
          </a:p>
          <a:p>
            <a:pPr lvl="1">
              <a:buNone/>
            </a:pPr>
            <a:r>
              <a:rPr lang="en-US" dirty="0" smtClean="0"/>
              <a:t>where </a:t>
            </a:r>
            <a:r>
              <a:rPr lang="en-US" i="1" dirty="0" err="1" smtClean="0"/>
              <a:t>p</a:t>
            </a:r>
            <a:r>
              <a:rPr lang="en-US" i="1" baseline="-25000" dirty="0" err="1" smtClean="0"/>
              <a:t>f</a:t>
            </a:r>
            <a:r>
              <a:rPr lang="en-US" dirty="0" smtClean="0"/>
              <a:t> is the probability for failure</a:t>
            </a:r>
          </a:p>
          <a:p>
            <a:r>
              <a:rPr lang="en-US" dirty="0" smtClean="0"/>
              <a:t>Thus Eq. (11–9) can be approximated by</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838200"/>
            <a:ext cx="790575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700" y="2590800"/>
            <a:ext cx="66675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75" y="4476750"/>
            <a:ext cx="85820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Nomenclature of a Ball Bearing</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7" descr="bud29281_1101"/>
          <p:cNvPicPr>
            <a:picLocks noChangeAspect="1" noChangeArrowheads="1"/>
          </p:cNvPicPr>
          <p:nvPr/>
        </p:nvPicPr>
        <p:blipFill>
          <a:blip r:embed="rId2" cstate="print"/>
          <a:srcRect l="8160" t="4695" r="6998"/>
          <a:stretch>
            <a:fillRect/>
          </a:stretch>
        </p:blipFill>
        <p:spPr bwMode="auto">
          <a:xfrm>
            <a:off x="1646110" y="762000"/>
            <a:ext cx="5745290" cy="5791200"/>
          </a:xfrm>
          <a:prstGeom prst="rect">
            <a:avLst/>
          </a:prstGeom>
          <a:noFill/>
        </p:spPr>
      </p:pic>
      <p:sp>
        <p:nvSpPr>
          <p:cNvPr id="5" name="TextBox 4"/>
          <p:cNvSpPr txBox="1"/>
          <p:nvPr/>
        </p:nvSpPr>
        <p:spPr>
          <a:xfrm>
            <a:off x="4419600" y="6457890"/>
            <a:ext cx="1219200" cy="400110"/>
          </a:xfrm>
          <a:prstGeom prst="rect">
            <a:avLst/>
          </a:prstGeom>
          <a:noFill/>
        </p:spPr>
        <p:txBody>
          <a:bodyPr wrap="square" rtlCol="0">
            <a:spAutoFit/>
          </a:bodyPr>
          <a:lstStyle/>
          <a:p>
            <a:r>
              <a:rPr lang="en-US" sz="2000" dirty="0" smtClean="0"/>
              <a:t>Fig. 11–1</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11–3</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11.3.jpg"/>
          <p:cNvPicPr>
            <a:picLocks noChangeAspect="1"/>
          </p:cNvPicPr>
          <p:nvPr/>
        </p:nvPicPr>
        <p:blipFill>
          <a:blip r:embed="rId2" cstate="print"/>
          <a:stretch>
            <a:fillRect/>
          </a:stretch>
        </p:blipFill>
        <p:spPr>
          <a:xfrm>
            <a:off x="592428" y="838199"/>
            <a:ext cx="8278364" cy="4223198"/>
          </a:xfrm>
          <a:prstGeom prst="rect">
            <a:avLst/>
          </a:prstGeom>
        </p:spPr>
      </p:pic>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673" y="2967037"/>
            <a:ext cx="9048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4517666"/>
            <a:ext cx="82867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smtClean="0"/>
              <a:t>Combined Reliability of Multiple Bearings</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If the combined reliability of multiple bearings on a shaft, or in a gearbox, is desired, then the total reliability is equal to the product of the individual reliabilities.</a:t>
            </a:r>
          </a:p>
          <a:p>
            <a:r>
              <a:rPr lang="en-US" dirty="0" smtClean="0"/>
              <a:t>For two bearings on a shaft, </a:t>
            </a:r>
            <a:r>
              <a:rPr lang="en-US" i="1" dirty="0" smtClean="0"/>
              <a:t>R</a:t>
            </a:r>
            <a:r>
              <a:rPr lang="en-US" dirty="0" smtClean="0"/>
              <a:t> = </a:t>
            </a:r>
            <a:r>
              <a:rPr lang="en-US" i="1" dirty="0" smtClean="0"/>
              <a:t>R</a:t>
            </a:r>
            <a:r>
              <a:rPr lang="en-US" i="1" baseline="-25000" dirty="0" smtClean="0"/>
              <a:t>A</a:t>
            </a:r>
            <a:r>
              <a:rPr lang="en-US" i="1" dirty="0" smtClean="0"/>
              <a:t>R</a:t>
            </a:r>
            <a:r>
              <a:rPr lang="en-US" i="1" baseline="-25000" dirty="0" smtClean="0"/>
              <a:t>B</a:t>
            </a:r>
          </a:p>
          <a:p>
            <a:r>
              <a:rPr lang="en-US" dirty="0" smtClean="0"/>
              <a:t>If the bearings are to be identical, each bearing should have a reliability equal to the square root of the total desired reliability.</a:t>
            </a:r>
          </a:p>
          <a:p>
            <a:r>
              <a:rPr lang="en-US" dirty="0" smtClean="0"/>
              <a:t>If the bearings are not identical, their reliabilities need not be identical, so long as the total reliability is realized.</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Dimension-Series Code</a:t>
            </a:r>
            <a:endParaRPr lang="en-US" dirty="0"/>
          </a:p>
        </p:txBody>
      </p:sp>
      <p:sp>
        <p:nvSpPr>
          <p:cNvPr id="3" name="Content Placeholder 2"/>
          <p:cNvSpPr>
            <a:spLocks noGrp="1"/>
          </p:cNvSpPr>
          <p:nvPr>
            <p:ph idx="1"/>
          </p:nvPr>
        </p:nvSpPr>
        <p:spPr>
          <a:xfrm>
            <a:off x="381000" y="714374"/>
            <a:ext cx="8763000" cy="3095625"/>
          </a:xfrm>
        </p:spPr>
        <p:txBody>
          <a:bodyPr>
            <a:normAutofit lnSpcReduction="10000"/>
          </a:bodyPr>
          <a:lstStyle/>
          <a:p>
            <a:r>
              <a:rPr lang="en-US" dirty="0" smtClean="0"/>
              <a:t>ABMA standardized </a:t>
            </a:r>
            <a:r>
              <a:rPr lang="en-US" i="1" dirty="0" smtClean="0"/>
              <a:t>dimension-series code</a:t>
            </a:r>
            <a:r>
              <a:rPr lang="en-US" dirty="0" smtClean="0"/>
              <a:t> represents the relative size of the boundary dimensions of the bearing cross section for metric bearings.</a:t>
            </a:r>
          </a:p>
          <a:p>
            <a:r>
              <a:rPr lang="en-US" dirty="0" smtClean="0"/>
              <a:t>Two digit series number</a:t>
            </a:r>
          </a:p>
          <a:p>
            <a:r>
              <a:rPr lang="en-US" dirty="0" smtClean="0"/>
              <a:t>First digit designates the width series</a:t>
            </a:r>
          </a:p>
          <a:p>
            <a:r>
              <a:rPr lang="en-US" dirty="0" smtClean="0"/>
              <a:t>Second digit designates the diameter series</a:t>
            </a:r>
          </a:p>
          <a:p>
            <a:r>
              <a:rPr lang="en-US" dirty="0" smtClean="0"/>
              <a:t>Specific dimensions are tabulated in catalogs under a specific series</a:t>
            </a:r>
          </a:p>
        </p:txBody>
      </p:sp>
      <p:pic>
        <p:nvPicPr>
          <p:cNvPr id="5" name="Picture 5" descr="bud29281_1107"/>
          <p:cNvPicPr>
            <a:picLocks noChangeAspect="1" noChangeArrowheads="1"/>
          </p:cNvPicPr>
          <p:nvPr/>
        </p:nvPicPr>
        <p:blipFill>
          <a:blip r:embed="rId2" cstate="print"/>
          <a:srcRect t="10694"/>
          <a:stretch>
            <a:fillRect/>
          </a:stretch>
        </p:blipFill>
        <p:spPr bwMode="auto">
          <a:xfrm>
            <a:off x="609600" y="3752850"/>
            <a:ext cx="8080375" cy="2943225"/>
          </a:xfrm>
          <a:prstGeom prst="rect">
            <a:avLst/>
          </a:prstGeom>
          <a:noFill/>
        </p:spPr>
      </p:pic>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6" name="TextBox 5"/>
          <p:cNvSpPr txBox="1"/>
          <p:nvPr/>
        </p:nvSpPr>
        <p:spPr>
          <a:xfrm>
            <a:off x="4419600" y="6457890"/>
            <a:ext cx="1219200" cy="400110"/>
          </a:xfrm>
          <a:prstGeom prst="rect">
            <a:avLst/>
          </a:prstGeom>
          <a:noFill/>
        </p:spPr>
        <p:txBody>
          <a:bodyPr wrap="square" rtlCol="0">
            <a:spAutoFit/>
          </a:bodyPr>
          <a:lstStyle/>
          <a:p>
            <a:r>
              <a:rPr lang="en-US" sz="2000" dirty="0" smtClean="0"/>
              <a:t>Fig. 11–7</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3177"/>
            <a:ext cx="8229600" cy="461665"/>
          </a:xfrm>
        </p:spPr>
        <p:txBody>
          <a:bodyPr/>
          <a:lstStyle/>
          <a:p>
            <a:r>
              <a:rPr lang="en-US" dirty="0" smtClean="0"/>
              <a:t>Representative Catalog Data for Ball Bearings (Table 11–2)</a:t>
            </a:r>
            <a:endParaRPr lang="en-US" dirty="0"/>
          </a:p>
        </p:txBody>
      </p:sp>
      <p:pic>
        <p:nvPicPr>
          <p:cNvPr id="4" name="Picture 6" descr="bud29281_ta11"/>
          <p:cNvPicPr>
            <a:picLocks noChangeAspect="1" noChangeArrowheads="1"/>
          </p:cNvPicPr>
          <p:nvPr/>
        </p:nvPicPr>
        <p:blipFill>
          <a:blip r:embed="rId2" cstate="print"/>
          <a:srcRect t="9460" b="2566"/>
          <a:stretch>
            <a:fillRect/>
          </a:stretch>
        </p:blipFill>
        <p:spPr bwMode="auto">
          <a:xfrm>
            <a:off x="552450" y="714375"/>
            <a:ext cx="8342397" cy="60960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7689"/>
            <a:ext cx="8534400" cy="830997"/>
          </a:xfrm>
        </p:spPr>
        <p:txBody>
          <a:bodyPr/>
          <a:lstStyle/>
          <a:p>
            <a:r>
              <a:rPr lang="en-US" dirty="0" smtClean="0"/>
              <a:t>Representative Catalog Data for Cylindrical Roller Bearings (Table 11–3)</a:t>
            </a:r>
            <a:endParaRPr lang="en-US" dirty="0"/>
          </a:p>
        </p:txBody>
      </p:sp>
      <p:pic>
        <p:nvPicPr>
          <p:cNvPr id="5" name="Picture 5" descr="bud29281_ta11"/>
          <p:cNvPicPr>
            <a:picLocks noChangeAspect="1" noChangeArrowheads="1"/>
          </p:cNvPicPr>
          <p:nvPr/>
        </p:nvPicPr>
        <p:blipFill>
          <a:blip r:embed="rId2" cstate="print"/>
          <a:srcRect t="13863" b="1839"/>
          <a:stretch>
            <a:fillRect/>
          </a:stretch>
        </p:blipFill>
        <p:spPr bwMode="auto">
          <a:xfrm>
            <a:off x="457200" y="752475"/>
            <a:ext cx="8513358" cy="60960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Radial and Thrust Loading</a:t>
            </a:r>
            <a:endParaRPr lang="en-US" dirty="0"/>
          </a:p>
        </p:txBody>
      </p:sp>
      <p:sp>
        <p:nvSpPr>
          <p:cNvPr id="3" name="Content Placeholder 2"/>
          <p:cNvSpPr>
            <a:spLocks noGrp="1"/>
          </p:cNvSpPr>
          <p:nvPr>
            <p:ph idx="1"/>
          </p:nvPr>
        </p:nvSpPr>
        <p:spPr>
          <a:xfrm>
            <a:off x="381000" y="762000"/>
            <a:ext cx="5029200" cy="5715000"/>
          </a:xfrm>
        </p:spPr>
        <p:txBody>
          <a:bodyPr/>
          <a:lstStyle/>
          <a:p>
            <a:r>
              <a:rPr lang="en-US" dirty="0" smtClean="0"/>
              <a:t>When ball bearings carry both an axial thrust load </a:t>
            </a:r>
            <a:r>
              <a:rPr lang="en-US" i="1" dirty="0" err="1" smtClean="0"/>
              <a:t>F</a:t>
            </a:r>
            <a:r>
              <a:rPr lang="en-US" i="1" baseline="-25000" dirty="0" err="1" smtClean="0"/>
              <a:t>a</a:t>
            </a:r>
            <a:r>
              <a:rPr lang="en-US" i="1" dirty="0" smtClean="0"/>
              <a:t> </a:t>
            </a:r>
            <a:r>
              <a:rPr lang="en-US" dirty="0" smtClean="0"/>
              <a:t>and a radial load </a:t>
            </a:r>
            <a:r>
              <a:rPr lang="en-US" i="1" dirty="0" smtClean="0"/>
              <a:t>F</a:t>
            </a:r>
            <a:r>
              <a:rPr lang="en-US" i="1" baseline="-25000" dirty="0" smtClean="0"/>
              <a:t>r</a:t>
            </a:r>
            <a:r>
              <a:rPr lang="en-US" dirty="0" smtClean="0"/>
              <a:t>, an </a:t>
            </a:r>
            <a:r>
              <a:rPr lang="en-US" i="1" dirty="0" smtClean="0"/>
              <a:t>equivalent radial load F</a:t>
            </a:r>
            <a:r>
              <a:rPr lang="en-US" i="1" baseline="-25000" dirty="0" smtClean="0"/>
              <a:t>e</a:t>
            </a:r>
            <a:r>
              <a:rPr lang="en-US" i="1" dirty="0" smtClean="0"/>
              <a:t> </a:t>
            </a:r>
            <a:r>
              <a:rPr lang="en-US" dirty="0" smtClean="0"/>
              <a:t>that does the same damage is used.</a:t>
            </a:r>
          </a:p>
          <a:p>
            <a:r>
              <a:rPr lang="en-US" dirty="0" smtClean="0"/>
              <a:t>A plot of </a:t>
            </a:r>
            <a:r>
              <a:rPr lang="en-US" i="1" dirty="0" smtClean="0"/>
              <a:t>F</a:t>
            </a:r>
            <a:r>
              <a:rPr lang="en-US" i="1" baseline="-25000" dirty="0" smtClean="0"/>
              <a:t>e</a:t>
            </a:r>
            <a:r>
              <a:rPr lang="en-US" dirty="0" smtClean="0"/>
              <a:t>/(</a:t>
            </a:r>
            <a:r>
              <a:rPr lang="en-US" i="1" dirty="0" err="1" smtClean="0"/>
              <a:t>VF</a:t>
            </a:r>
            <a:r>
              <a:rPr lang="en-US" i="1" baseline="-25000" dirty="0" err="1" smtClean="0"/>
              <a:t>r</a:t>
            </a:r>
            <a:r>
              <a:rPr lang="en-US" dirty="0" smtClean="0"/>
              <a:t>) vs. </a:t>
            </a:r>
            <a:r>
              <a:rPr lang="en-US" i="1" dirty="0" err="1" smtClean="0"/>
              <a:t>F</a:t>
            </a:r>
            <a:r>
              <a:rPr lang="en-US" i="1" baseline="-25000" dirty="0" err="1" smtClean="0"/>
              <a:t>a</a:t>
            </a:r>
            <a:r>
              <a:rPr lang="en-US" dirty="0"/>
              <a:t> /(</a:t>
            </a:r>
            <a:r>
              <a:rPr lang="en-US" i="1" dirty="0" err="1"/>
              <a:t>VF</a:t>
            </a:r>
            <a:r>
              <a:rPr lang="en-US" i="1" baseline="-25000" dirty="0" err="1"/>
              <a:t>r</a:t>
            </a:r>
            <a:r>
              <a:rPr lang="en-US" dirty="0"/>
              <a:t>) </a:t>
            </a:r>
            <a:r>
              <a:rPr lang="en-US" dirty="0" smtClean="0"/>
              <a:t>is obtained experimentally.</a:t>
            </a:r>
          </a:p>
          <a:p>
            <a:r>
              <a:rPr lang="en-US" i="1" dirty="0" smtClean="0"/>
              <a:t>V </a:t>
            </a:r>
            <a:r>
              <a:rPr lang="en-US" dirty="0" smtClean="0"/>
              <a:t>is a rotation factor to account for the difference in ball rotations for outer ring rotation vs. inner ring </a:t>
            </a:r>
            <a:r>
              <a:rPr lang="en-US" dirty="0" err="1" smtClean="0"/>
              <a:t>roation</a:t>
            </a:r>
            <a:r>
              <a:rPr lang="en-US" dirty="0" smtClean="0"/>
              <a:t>.</a:t>
            </a:r>
          </a:p>
          <a:p>
            <a:pPr lvl="1"/>
            <a:r>
              <a:rPr lang="en-US" i="1" dirty="0" smtClean="0"/>
              <a:t>V = </a:t>
            </a:r>
            <a:r>
              <a:rPr lang="en-US" dirty="0" smtClean="0"/>
              <a:t>1 for inner ring rotation</a:t>
            </a:r>
          </a:p>
          <a:p>
            <a:pPr lvl="1"/>
            <a:r>
              <a:rPr lang="en-US" i="1" dirty="0" smtClean="0"/>
              <a:t>V</a:t>
            </a:r>
            <a:r>
              <a:rPr lang="en-US" dirty="0" smtClean="0"/>
              <a:t> = 1.2 for outer ring rotation</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06"/>
          <p:cNvPicPr>
            <a:picLocks noChangeAspect="1" noChangeArrowheads="1"/>
          </p:cNvPicPr>
          <p:nvPr/>
        </p:nvPicPr>
        <p:blipFill>
          <a:blip r:embed="rId2" cstate="print"/>
          <a:srcRect l="16512" t="3800" r="12326"/>
          <a:stretch>
            <a:fillRect/>
          </a:stretch>
        </p:blipFill>
        <p:spPr bwMode="auto">
          <a:xfrm>
            <a:off x="5257800" y="762000"/>
            <a:ext cx="3886200" cy="5867400"/>
          </a:xfrm>
          <a:prstGeom prst="rect">
            <a:avLst/>
          </a:prstGeom>
          <a:noFill/>
        </p:spPr>
      </p:pic>
      <p:sp>
        <p:nvSpPr>
          <p:cNvPr id="6" name="TextBox 5"/>
          <p:cNvSpPr txBox="1"/>
          <p:nvPr/>
        </p:nvSpPr>
        <p:spPr>
          <a:xfrm>
            <a:off x="4114800" y="6172200"/>
            <a:ext cx="1219200" cy="400110"/>
          </a:xfrm>
          <a:prstGeom prst="rect">
            <a:avLst/>
          </a:prstGeom>
          <a:noFill/>
        </p:spPr>
        <p:txBody>
          <a:bodyPr wrap="square" rtlCol="0">
            <a:spAutoFit/>
          </a:bodyPr>
          <a:lstStyle/>
          <a:p>
            <a:r>
              <a:rPr lang="en-US" sz="2000" dirty="0" smtClean="0"/>
              <a:t>Fig. 11–6</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Radial and Thrust Loading</a:t>
            </a:r>
            <a:endParaRPr lang="en-US" dirty="0"/>
          </a:p>
        </p:txBody>
      </p:sp>
      <p:sp>
        <p:nvSpPr>
          <p:cNvPr id="3" name="Content Placeholder 2"/>
          <p:cNvSpPr>
            <a:spLocks noGrp="1"/>
          </p:cNvSpPr>
          <p:nvPr>
            <p:ph idx="1"/>
          </p:nvPr>
        </p:nvSpPr>
        <p:spPr>
          <a:xfrm>
            <a:off x="381000" y="762000"/>
            <a:ext cx="5029200" cy="5715000"/>
          </a:xfrm>
        </p:spPr>
        <p:txBody>
          <a:bodyPr/>
          <a:lstStyle/>
          <a:p>
            <a:r>
              <a:rPr lang="en-US" dirty="0" smtClean="0"/>
              <a:t>The data can be approximated by two straight lines</a:t>
            </a:r>
          </a:p>
          <a:p>
            <a:endParaRPr lang="en-US" i="1" dirty="0" smtClean="0"/>
          </a:p>
          <a:p>
            <a:endParaRPr lang="en-US" i="1" dirty="0" smtClean="0"/>
          </a:p>
          <a:p>
            <a:endParaRPr lang="en-US" i="1" dirty="0" smtClean="0"/>
          </a:p>
          <a:p>
            <a:endParaRPr lang="en-US" i="1" dirty="0" smtClean="0"/>
          </a:p>
          <a:p>
            <a:r>
              <a:rPr lang="en-US" i="1" dirty="0" smtClean="0"/>
              <a:t>X</a:t>
            </a:r>
            <a:r>
              <a:rPr lang="en-US" dirty="0" smtClean="0"/>
              <a:t> is the ordinate intercept and </a:t>
            </a:r>
            <a:r>
              <a:rPr lang="en-US" i="1" dirty="0" smtClean="0"/>
              <a:t>Y </a:t>
            </a:r>
            <a:r>
              <a:rPr lang="en-US" dirty="0" smtClean="0"/>
              <a:t>is the slope</a:t>
            </a:r>
          </a:p>
          <a:p>
            <a:r>
              <a:rPr lang="en-US" dirty="0" smtClean="0"/>
              <a:t>Basically indicates that </a:t>
            </a:r>
            <a:r>
              <a:rPr lang="en-US" i="1" dirty="0" smtClean="0"/>
              <a:t>F</a:t>
            </a:r>
            <a:r>
              <a:rPr lang="en-US" i="1" baseline="-25000" dirty="0" smtClean="0"/>
              <a:t>e</a:t>
            </a:r>
            <a:r>
              <a:rPr lang="en-US" i="1" dirty="0" smtClean="0"/>
              <a:t> </a:t>
            </a:r>
            <a:r>
              <a:rPr lang="en-US" dirty="0" smtClean="0"/>
              <a:t>equals </a:t>
            </a:r>
            <a:r>
              <a:rPr lang="en-US" i="1" dirty="0" smtClean="0"/>
              <a:t>F</a:t>
            </a:r>
            <a:r>
              <a:rPr lang="en-US" i="1" baseline="-25000" dirty="0" smtClean="0"/>
              <a:t>r</a:t>
            </a:r>
            <a:r>
              <a:rPr lang="en-US" dirty="0" smtClean="0"/>
              <a:t> for smaller ratios of </a:t>
            </a:r>
            <a:r>
              <a:rPr lang="en-US" i="1" dirty="0" err="1" smtClean="0"/>
              <a:t>F</a:t>
            </a:r>
            <a:r>
              <a:rPr lang="en-US" i="1" baseline="-25000" dirty="0" err="1" smtClean="0"/>
              <a:t>a</a:t>
            </a:r>
            <a:r>
              <a:rPr lang="en-US" i="1" dirty="0" smtClean="0"/>
              <a:t>/F</a:t>
            </a:r>
            <a:r>
              <a:rPr lang="en-US" i="1" baseline="-25000" dirty="0" smtClean="0"/>
              <a:t>r</a:t>
            </a:r>
            <a:r>
              <a:rPr lang="en-US" dirty="0" smtClean="0"/>
              <a:t>, then begins to rise when </a:t>
            </a:r>
            <a:r>
              <a:rPr lang="en-US" i="1" dirty="0" err="1" smtClean="0"/>
              <a:t>F</a:t>
            </a:r>
            <a:r>
              <a:rPr lang="en-US" i="1" baseline="-25000" dirty="0" err="1" smtClean="0"/>
              <a:t>a</a:t>
            </a:r>
            <a:r>
              <a:rPr lang="en-US" i="1" dirty="0" smtClean="0"/>
              <a:t>/F</a:t>
            </a:r>
            <a:r>
              <a:rPr lang="en-US" i="1" baseline="-25000" dirty="0" smtClean="0"/>
              <a:t>r  </a:t>
            </a:r>
            <a:r>
              <a:rPr lang="en-US" dirty="0" smtClean="0"/>
              <a:t>exceeds some amount </a:t>
            </a:r>
            <a:r>
              <a:rPr lang="en-US" i="1" dirty="0" smtClean="0"/>
              <a:t>e</a:t>
            </a: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06"/>
          <p:cNvPicPr>
            <a:picLocks noChangeAspect="1" noChangeArrowheads="1"/>
          </p:cNvPicPr>
          <p:nvPr/>
        </p:nvPicPr>
        <p:blipFill>
          <a:blip r:embed="rId2" cstate="print"/>
          <a:srcRect l="16512" t="3800" r="12326"/>
          <a:stretch>
            <a:fillRect/>
          </a:stretch>
        </p:blipFill>
        <p:spPr bwMode="auto">
          <a:xfrm>
            <a:off x="5257800" y="762000"/>
            <a:ext cx="3886200" cy="5867400"/>
          </a:xfrm>
          <a:prstGeom prst="rect">
            <a:avLst/>
          </a:prstGeom>
          <a:noFill/>
        </p:spPr>
      </p:pic>
      <p:pic>
        <p:nvPicPr>
          <p:cNvPr id="6" name="Picture 5"/>
          <p:cNvPicPr>
            <a:picLocks noChangeAspect="1" noChangeArrowheads="1"/>
          </p:cNvPicPr>
          <p:nvPr/>
        </p:nvPicPr>
        <p:blipFill>
          <a:blip r:embed="rId3" cstate="print"/>
          <a:srcRect r="51724"/>
          <a:stretch>
            <a:fillRect/>
          </a:stretch>
        </p:blipFill>
        <p:spPr bwMode="auto">
          <a:xfrm>
            <a:off x="762000" y="1600200"/>
            <a:ext cx="3200400" cy="685800"/>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print"/>
          <a:srcRect r="34335"/>
          <a:stretch>
            <a:fillRect/>
          </a:stretch>
        </p:blipFill>
        <p:spPr bwMode="auto">
          <a:xfrm>
            <a:off x="733425" y="2487216"/>
            <a:ext cx="4371975" cy="676275"/>
          </a:xfrm>
          <a:prstGeom prst="rect">
            <a:avLst/>
          </a:prstGeom>
          <a:noFill/>
          <a:ln w="9525">
            <a:noFill/>
            <a:miter lim="800000"/>
            <a:headEnd/>
            <a:tailEnd/>
          </a:ln>
          <a:effectLst/>
        </p:spPr>
      </p:pic>
      <p:sp>
        <p:nvSpPr>
          <p:cNvPr id="8" name="TextBox 7"/>
          <p:cNvSpPr txBox="1"/>
          <p:nvPr/>
        </p:nvSpPr>
        <p:spPr>
          <a:xfrm>
            <a:off x="4191000" y="6096000"/>
            <a:ext cx="1219200" cy="400110"/>
          </a:xfrm>
          <a:prstGeom prst="rect">
            <a:avLst/>
          </a:prstGeom>
          <a:noFill/>
        </p:spPr>
        <p:txBody>
          <a:bodyPr wrap="square" rtlCol="0">
            <a:spAutoFit/>
          </a:bodyPr>
          <a:lstStyle/>
          <a:p>
            <a:r>
              <a:rPr lang="en-US" sz="2000" dirty="0" smtClean="0"/>
              <a:t>Fig. 11–6</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Radial and Thrust Loading</a:t>
            </a:r>
            <a:endParaRPr lang="en-US" dirty="0"/>
          </a:p>
        </p:txBody>
      </p:sp>
      <p:sp>
        <p:nvSpPr>
          <p:cNvPr id="3" name="Content Placeholder 2"/>
          <p:cNvSpPr>
            <a:spLocks noGrp="1"/>
          </p:cNvSpPr>
          <p:nvPr>
            <p:ph idx="1"/>
          </p:nvPr>
        </p:nvSpPr>
        <p:spPr>
          <a:xfrm>
            <a:off x="381000" y="762000"/>
            <a:ext cx="5029200" cy="5715000"/>
          </a:xfrm>
        </p:spPr>
        <p:txBody>
          <a:bodyPr/>
          <a:lstStyle/>
          <a:p>
            <a:r>
              <a:rPr lang="en-US" dirty="0" smtClean="0"/>
              <a:t>It is common to express the two equations as a single equation</a:t>
            </a:r>
          </a:p>
          <a:p>
            <a:endParaRPr lang="en-US" dirty="0" smtClean="0"/>
          </a:p>
          <a:p>
            <a:pPr>
              <a:buNone/>
            </a:pPr>
            <a:r>
              <a:rPr lang="en-US" dirty="0" smtClean="0"/>
              <a:t>	where 	</a:t>
            </a:r>
          </a:p>
          <a:p>
            <a:pPr>
              <a:buNone/>
            </a:pPr>
            <a:r>
              <a:rPr lang="en-US" i="1" dirty="0" smtClean="0"/>
              <a:t>		i = 1 </a:t>
            </a:r>
            <a:r>
              <a:rPr lang="en-US" dirty="0" smtClean="0"/>
              <a:t>when </a:t>
            </a:r>
            <a:r>
              <a:rPr lang="en-US" i="1" dirty="0" err="1"/>
              <a:t>F</a:t>
            </a:r>
            <a:r>
              <a:rPr lang="en-US" i="1" baseline="-25000" dirty="0" err="1"/>
              <a:t>a</a:t>
            </a:r>
            <a:r>
              <a:rPr lang="en-US" dirty="0"/>
              <a:t> /(</a:t>
            </a:r>
            <a:r>
              <a:rPr lang="en-US" i="1" dirty="0" err="1"/>
              <a:t>VF</a:t>
            </a:r>
            <a:r>
              <a:rPr lang="en-US" i="1" baseline="-25000" dirty="0" err="1"/>
              <a:t>r</a:t>
            </a:r>
            <a:r>
              <a:rPr lang="en-US" dirty="0"/>
              <a:t>) </a:t>
            </a:r>
            <a:r>
              <a:rPr lang="en-US" dirty="0" smtClean="0"/>
              <a:t> ≤ </a:t>
            </a:r>
            <a:r>
              <a:rPr lang="en-US" i="1" dirty="0" smtClean="0"/>
              <a:t>e</a:t>
            </a:r>
          </a:p>
          <a:p>
            <a:pPr>
              <a:buNone/>
            </a:pPr>
            <a:r>
              <a:rPr lang="en-US" i="1" dirty="0" smtClean="0"/>
              <a:t>		i = 2 </a:t>
            </a:r>
            <a:r>
              <a:rPr lang="en-US" dirty="0" smtClean="0"/>
              <a:t>when </a:t>
            </a:r>
            <a:r>
              <a:rPr lang="en-US" i="1" dirty="0" err="1"/>
              <a:t>F</a:t>
            </a:r>
            <a:r>
              <a:rPr lang="en-US" i="1" baseline="-25000" dirty="0" err="1"/>
              <a:t>a</a:t>
            </a:r>
            <a:r>
              <a:rPr lang="en-US" dirty="0"/>
              <a:t> /(</a:t>
            </a:r>
            <a:r>
              <a:rPr lang="en-US" i="1" dirty="0" err="1"/>
              <a:t>VF</a:t>
            </a:r>
            <a:r>
              <a:rPr lang="en-US" i="1" baseline="-25000" dirty="0" err="1"/>
              <a:t>r</a:t>
            </a:r>
            <a:r>
              <a:rPr lang="en-US" dirty="0"/>
              <a:t>) </a:t>
            </a:r>
            <a:r>
              <a:rPr lang="en-US" dirty="0" smtClean="0"/>
              <a:t> &gt; </a:t>
            </a:r>
            <a:r>
              <a:rPr lang="en-US" i="1" dirty="0" smtClean="0"/>
              <a:t>e</a:t>
            </a:r>
          </a:p>
          <a:p>
            <a:endParaRPr lang="en-US" dirty="0" smtClean="0"/>
          </a:p>
          <a:p>
            <a:r>
              <a:rPr lang="en-US" i="1" dirty="0" smtClean="0"/>
              <a:t>X</a:t>
            </a:r>
            <a:r>
              <a:rPr lang="en-US" dirty="0" smtClean="0"/>
              <a:t> and </a:t>
            </a:r>
            <a:r>
              <a:rPr lang="en-US" i="1" dirty="0" smtClean="0"/>
              <a:t>Y</a:t>
            </a:r>
            <a:r>
              <a:rPr lang="en-US" dirty="0" smtClean="0"/>
              <a:t> factors depend on geometry and construction of the specific bearing.</a:t>
            </a:r>
            <a:endParaRPr lang="en-US" i="1" dirty="0" smtClean="0"/>
          </a:p>
          <a:p>
            <a:endParaRPr lang="en-US" dirty="0" smtClean="0"/>
          </a:p>
          <a:p>
            <a:endParaRPr lang="en-US" dirty="0" smtClean="0"/>
          </a:p>
          <a:p>
            <a:pPr>
              <a:buNone/>
            </a:pP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06"/>
          <p:cNvPicPr>
            <a:picLocks noChangeAspect="1" noChangeArrowheads="1"/>
          </p:cNvPicPr>
          <p:nvPr/>
        </p:nvPicPr>
        <p:blipFill>
          <a:blip r:embed="rId2" cstate="print"/>
          <a:srcRect l="16512" t="3800" r="12326"/>
          <a:stretch>
            <a:fillRect/>
          </a:stretch>
        </p:blipFill>
        <p:spPr bwMode="auto">
          <a:xfrm>
            <a:off x="5257800" y="762000"/>
            <a:ext cx="3886200" cy="5867400"/>
          </a:xfrm>
          <a:prstGeom prst="rect">
            <a:avLst/>
          </a:prstGeom>
          <a:noFill/>
        </p:spPr>
      </p:pic>
      <p:pic>
        <p:nvPicPr>
          <p:cNvPr id="143362" name="Picture 2"/>
          <p:cNvPicPr>
            <a:picLocks noChangeAspect="1" noChangeArrowheads="1"/>
          </p:cNvPicPr>
          <p:nvPr/>
        </p:nvPicPr>
        <p:blipFill>
          <a:blip r:embed="rId3" cstate="print"/>
          <a:srcRect/>
          <a:stretch>
            <a:fillRect/>
          </a:stretch>
        </p:blipFill>
        <p:spPr bwMode="auto">
          <a:xfrm>
            <a:off x="1295400" y="1600200"/>
            <a:ext cx="2667000" cy="476250"/>
          </a:xfrm>
          <a:prstGeom prst="rect">
            <a:avLst/>
          </a:prstGeom>
          <a:noFill/>
          <a:ln w="9525">
            <a:noFill/>
            <a:miter lim="800000"/>
            <a:headEnd/>
            <a:tailEnd/>
          </a:ln>
        </p:spPr>
      </p:pic>
      <p:sp>
        <p:nvSpPr>
          <p:cNvPr id="11" name="TextBox 10"/>
          <p:cNvSpPr txBox="1"/>
          <p:nvPr/>
        </p:nvSpPr>
        <p:spPr>
          <a:xfrm>
            <a:off x="4191000" y="6096000"/>
            <a:ext cx="1219200" cy="400110"/>
          </a:xfrm>
          <a:prstGeom prst="rect">
            <a:avLst/>
          </a:prstGeom>
          <a:noFill/>
        </p:spPr>
        <p:txBody>
          <a:bodyPr wrap="square" rtlCol="0">
            <a:spAutoFit/>
          </a:bodyPr>
          <a:lstStyle/>
          <a:p>
            <a:r>
              <a:rPr lang="en-US" sz="2000" dirty="0" smtClean="0"/>
              <a:t>Fig. 11–6</a:t>
            </a:r>
          </a:p>
        </p:txBody>
      </p:sp>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8150" y="1676400"/>
            <a:ext cx="100965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Radial Load Factors for Ball Bearings</a:t>
            </a:r>
            <a:endParaRPr lang="en-US" dirty="0"/>
          </a:p>
        </p:txBody>
      </p:sp>
      <p:sp>
        <p:nvSpPr>
          <p:cNvPr id="3" name="Content Placeholder 2"/>
          <p:cNvSpPr>
            <a:spLocks noGrp="1"/>
          </p:cNvSpPr>
          <p:nvPr>
            <p:ph idx="1"/>
          </p:nvPr>
        </p:nvSpPr>
        <p:spPr>
          <a:xfrm>
            <a:off x="381000" y="1219200"/>
            <a:ext cx="8763000" cy="1524000"/>
          </a:xfrm>
        </p:spPr>
        <p:txBody>
          <a:bodyPr>
            <a:normAutofit/>
          </a:bodyPr>
          <a:lstStyle/>
          <a:p>
            <a:r>
              <a:rPr lang="en-US" i="1" dirty="0" smtClean="0"/>
              <a:t>X</a:t>
            </a:r>
            <a:r>
              <a:rPr lang="en-US" dirty="0" smtClean="0"/>
              <a:t> and </a:t>
            </a:r>
            <a:r>
              <a:rPr lang="en-US" i="1" dirty="0" smtClean="0"/>
              <a:t>Y</a:t>
            </a:r>
            <a:r>
              <a:rPr lang="en-US" dirty="0" smtClean="0"/>
              <a:t> for specific bearing obtained from bearing catalog. </a:t>
            </a:r>
          </a:p>
          <a:p>
            <a:r>
              <a:rPr lang="en-US" dirty="0" smtClean="0"/>
              <a:t>Table 11–1 gives representative values in a manner common to many catalogs.</a:t>
            </a:r>
          </a:p>
          <a:p>
            <a:pPr>
              <a:buNone/>
            </a:pPr>
            <a:endParaRPr lang="en-US" dirty="0" smtClean="0"/>
          </a:p>
          <a:p>
            <a:endParaRPr lang="en-US" dirty="0" smtClean="0"/>
          </a:p>
          <a:p>
            <a:pPr>
              <a:buNone/>
            </a:pP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 name="Picture 6" descr="bud29281_ta11"/>
          <p:cNvPicPr>
            <a:picLocks noChangeAspect="1" noChangeArrowheads="1"/>
          </p:cNvPicPr>
          <p:nvPr/>
        </p:nvPicPr>
        <p:blipFill>
          <a:blip r:embed="rId2" cstate="print"/>
          <a:srcRect l="27358" t="7675" r="943" b="7598"/>
          <a:stretch>
            <a:fillRect/>
          </a:stretch>
        </p:blipFill>
        <p:spPr bwMode="auto">
          <a:xfrm>
            <a:off x="1600200" y="2438400"/>
            <a:ext cx="6248399" cy="3781926"/>
          </a:xfrm>
          <a:prstGeom prst="rect">
            <a:avLst/>
          </a:prstGeom>
          <a:noFill/>
        </p:spPr>
      </p:pic>
      <p:sp>
        <p:nvSpPr>
          <p:cNvPr id="9" name="TextBox 8"/>
          <p:cNvSpPr txBox="1"/>
          <p:nvPr/>
        </p:nvSpPr>
        <p:spPr>
          <a:xfrm>
            <a:off x="4267200" y="2133600"/>
            <a:ext cx="1371600" cy="400110"/>
          </a:xfrm>
          <a:prstGeom prst="rect">
            <a:avLst/>
          </a:prstGeom>
          <a:noFill/>
        </p:spPr>
        <p:txBody>
          <a:bodyPr wrap="square" rtlCol="0">
            <a:spAutoFit/>
          </a:bodyPr>
          <a:lstStyle/>
          <a:p>
            <a:r>
              <a:rPr lang="en-US" sz="2000" dirty="0" smtClean="0"/>
              <a:t>Table 11–1</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5084" y="762000"/>
            <a:ext cx="6362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descr="TA 11.1.jpg"/>
          <p:cNvPicPr>
            <a:picLocks noChangeAspect="1"/>
          </p:cNvPicPr>
          <p:nvPr/>
        </p:nvPicPr>
        <p:blipFill>
          <a:blip r:embed="rId4" cstate="print"/>
          <a:stretch>
            <a:fillRect/>
          </a:stretch>
        </p:blipFill>
        <p:spPr>
          <a:xfrm>
            <a:off x="1676400" y="6248400"/>
            <a:ext cx="2819400" cy="458004"/>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Radial Load Factors for Ball Bearings</a:t>
            </a:r>
            <a:endParaRPr lang="en-US" dirty="0"/>
          </a:p>
        </p:txBody>
      </p:sp>
      <p:sp>
        <p:nvSpPr>
          <p:cNvPr id="3" name="Content Placeholder 2"/>
          <p:cNvSpPr>
            <a:spLocks noGrp="1"/>
          </p:cNvSpPr>
          <p:nvPr>
            <p:ph idx="1"/>
          </p:nvPr>
        </p:nvSpPr>
        <p:spPr>
          <a:xfrm>
            <a:off x="381000" y="5791200"/>
            <a:ext cx="8763000" cy="1371600"/>
          </a:xfrm>
        </p:spPr>
        <p:txBody>
          <a:bodyPr>
            <a:normAutofit/>
          </a:bodyPr>
          <a:lstStyle/>
          <a:p>
            <a:r>
              <a:rPr lang="en-US" i="1" dirty="0" smtClean="0"/>
              <a:t>X</a:t>
            </a:r>
            <a:r>
              <a:rPr lang="en-US" dirty="0" smtClean="0"/>
              <a:t> and </a:t>
            </a:r>
            <a:r>
              <a:rPr lang="en-US" i="1" dirty="0" smtClean="0"/>
              <a:t>Y</a:t>
            </a:r>
            <a:r>
              <a:rPr lang="en-US" dirty="0" smtClean="0"/>
              <a:t> are functions of </a:t>
            </a:r>
            <a:r>
              <a:rPr lang="en-US" i="1" dirty="0" smtClean="0"/>
              <a:t>e, </a:t>
            </a:r>
            <a:r>
              <a:rPr lang="en-US" dirty="0" smtClean="0"/>
              <a:t>which is a function of </a:t>
            </a:r>
            <a:r>
              <a:rPr lang="en-US" i="1" dirty="0" err="1" smtClean="0"/>
              <a:t>F</a:t>
            </a:r>
            <a:r>
              <a:rPr lang="en-US" i="1" baseline="-25000" dirty="0" err="1" smtClean="0"/>
              <a:t>a</a:t>
            </a:r>
            <a:r>
              <a:rPr lang="en-US" i="1" dirty="0" smtClean="0"/>
              <a:t>/C</a:t>
            </a:r>
            <a:r>
              <a:rPr lang="en-US" baseline="-25000" dirty="0" smtClean="0"/>
              <a:t>0</a:t>
            </a:r>
            <a:r>
              <a:rPr lang="en-US" dirty="0" smtClean="0"/>
              <a:t>.</a:t>
            </a:r>
          </a:p>
          <a:p>
            <a:r>
              <a:rPr lang="en-US" i="1" dirty="0" smtClean="0"/>
              <a:t>C</a:t>
            </a:r>
            <a:r>
              <a:rPr lang="en-US" baseline="-25000" dirty="0" smtClean="0"/>
              <a:t>0</a:t>
            </a:r>
            <a:r>
              <a:rPr lang="en-US" dirty="0" smtClean="0"/>
              <a:t> is the </a:t>
            </a:r>
            <a:r>
              <a:rPr lang="en-US" i="1" dirty="0" smtClean="0"/>
              <a:t>basic static load rating</a:t>
            </a:r>
            <a:r>
              <a:rPr lang="en-US" dirty="0" smtClean="0"/>
              <a:t>, which is tabulated in the catalog.</a:t>
            </a:r>
            <a:endParaRPr lang="en-US" i="1" dirty="0" smtClean="0"/>
          </a:p>
          <a:p>
            <a:pPr>
              <a:buNone/>
            </a:pPr>
            <a:endParaRPr lang="en-US" dirty="0" smtClean="0"/>
          </a:p>
          <a:p>
            <a:endParaRPr lang="en-US" dirty="0" smtClean="0"/>
          </a:p>
          <a:p>
            <a:pPr>
              <a:buNone/>
            </a:pP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 name="Picture 6" descr="bud29281_ta11"/>
          <p:cNvPicPr>
            <a:picLocks noChangeAspect="1" noChangeArrowheads="1"/>
          </p:cNvPicPr>
          <p:nvPr/>
        </p:nvPicPr>
        <p:blipFill>
          <a:blip r:embed="rId2" cstate="print"/>
          <a:srcRect l="27358" t="7675" r="943" b="7598"/>
          <a:stretch>
            <a:fillRect/>
          </a:stretch>
        </p:blipFill>
        <p:spPr bwMode="auto">
          <a:xfrm>
            <a:off x="1080052" y="1447800"/>
            <a:ext cx="7301948" cy="4419600"/>
          </a:xfrm>
          <a:prstGeom prst="rect">
            <a:avLst/>
          </a:prstGeom>
          <a:noFill/>
        </p:spPr>
      </p:pic>
      <p:sp>
        <p:nvSpPr>
          <p:cNvPr id="9" name="TextBox 8"/>
          <p:cNvSpPr txBox="1"/>
          <p:nvPr/>
        </p:nvSpPr>
        <p:spPr>
          <a:xfrm>
            <a:off x="1000125" y="1190625"/>
            <a:ext cx="1371600" cy="400110"/>
          </a:xfrm>
          <a:prstGeom prst="rect">
            <a:avLst/>
          </a:prstGeom>
          <a:noFill/>
        </p:spPr>
        <p:txBody>
          <a:bodyPr wrap="square" rtlCol="0">
            <a:spAutoFit/>
          </a:bodyPr>
          <a:lstStyle/>
          <a:p>
            <a:r>
              <a:rPr lang="en-US" sz="2000" dirty="0" smtClean="0"/>
              <a:t>Table 11–1</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5084" y="762000"/>
            <a:ext cx="636270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shi20361_112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813" y="3429000"/>
            <a:ext cx="316865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3" descr="shi20361_112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857625"/>
            <a:ext cx="3744912"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descr="shi20361_112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88913"/>
            <a:ext cx="889317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5147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Bearing Life Recommendations (Table 11–4)</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ta11"/>
          <p:cNvPicPr>
            <a:picLocks noChangeAspect="1" noChangeArrowheads="1"/>
          </p:cNvPicPr>
          <p:nvPr/>
        </p:nvPicPr>
        <p:blipFill>
          <a:blip r:embed="rId2" cstate="print"/>
          <a:srcRect l="25962" t="9118"/>
          <a:stretch>
            <a:fillRect/>
          </a:stretch>
        </p:blipFill>
        <p:spPr bwMode="auto">
          <a:xfrm>
            <a:off x="452495" y="733425"/>
            <a:ext cx="8539105" cy="41910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Load Application Factors (Table 11–5)</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5" descr="bud29281_ta11"/>
          <p:cNvPicPr>
            <a:picLocks noChangeAspect="1" noChangeArrowheads="1"/>
          </p:cNvPicPr>
          <p:nvPr/>
        </p:nvPicPr>
        <p:blipFill>
          <a:blip r:embed="rId2" cstate="print"/>
          <a:srcRect l="32075" t="12136"/>
          <a:stretch>
            <a:fillRect/>
          </a:stretch>
        </p:blipFill>
        <p:spPr bwMode="auto">
          <a:xfrm>
            <a:off x="381000" y="748065"/>
            <a:ext cx="8763000" cy="3671535"/>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11–4</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809625"/>
            <a:ext cx="8153400" cy="3614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924050"/>
            <a:ext cx="90487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11–4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2 11-4.jpg"/>
          <p:cNvPicPr>
            <a:picLocks noChangeAspect="1"/>
          </p:cNvPicPr>
          <p:nvPr/>
        </p:nvPicPr>
        <p:blipFill>
          <a:blip r:embed="rId2" cstate="print"/>
          <a:stretch>
            <a:fillRect/>
          </a:stretch>
        </p:blipFill>
        <p:spPr>
          <a:xfrm>
            <a:off x="579549" y="838200"/>
            <a:ext cx="8274146" cy="4802746"/>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Loading</a:t>
            </a:r>
            <a:endParaRPr lang="en-US" dirty="0"/>
          </a:p>
        </p:txBody>
      </p:sp>
      <p:sp>
        <p:nvSpPr>
          <p:cNvPr id="3" name="Content Placeholder 2"/>
          <p:cNvSpPr>
            <a:spLocks noGrp="1"/>
          </p:cNvSpPr>
          <p:nvPr>
            <p:ph idx="1"/>
          </p:nvPr>
        </p:nvSpPr>
        <p:spPr>
          <a:xfrm>
            <a:off x="381000" y="762000"/>
            <a:ext cx="8763000" cy="5791200"/>
          </a:xfrm>
        </p:spPr>
        <p:txBody>
          <a:bodyPr/>
          <a:lstStyle/>
          <a:p>
            <a:pPr marL="82296" indent="0">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46434" name="Picture 2"/>
          <p:cNvPicPr>
            <a:picLocks noChangeAspect="1" noChangeArrowheads="1"/>
          </p:cNvPicPr>
          <p:nvPr/>
        </p:nvPicPr>
        <p:blipFill>
          <a:blip r:embed="rId2" cstate="print"/>
          <a:srcRect/>
          <a:stretch>
            <a:fillRect/>
          </a:stretch>
        </p:blipFill>
        <p:spPr bwMode="auto">
          <a:xfrm>
            <a:off x="1600200" y="1143000"/>
            <a:ext cx="6572250" cy="504825"/>
          </a:xfrm>
          <a:prstGeom prst="rect">
            <a:avLst/>
          </a:prstGeom>
          <a:noFill/>
          <a:ln w="9525">
            <a:noFill/>
            <a:miter lim="800000"/>
            <a:headEnd/>
            <a:tailEnd/>
          </a:ln>
        </p:spPr>
      </p:pic>
      <p:pic>
        <p:nvPicPr>
          <p:cNvPr id="146435" name="Picture 3"/>
          <p:cNvPicPr>
            <a:picLocks noChangeAspect="1" noChangeArrowheads="1"/>
          </p:cNvPicPr>
          <p:nvPr/>
        </p:nvPicPr>
        <p:blipFill>
          <a:blip r:embed="rId3" cstate="print"/>
          <a:srcRect/>
          <a:stretch>
            <a:fillRect/>
          </a:stretch>
        </p:blipFill>
        <p:spPr bwMode="auto">
          <a:xfrm>
            <a:off x="542925" y="2286000"/>
            <a:ext cx="8601075" cy="43376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Loading with Piecewise Constant Loading</a:t>
            </a:r>
            <a:endParaRPr lang="en-US" dirty="0"/>
          </a:p>
        </p:txBody>
      </p:sp>
      <p:sp>
        <p:nvSpPr>
          <p:cNvPr id="3" name="Content Placeholder 2"/>
          <p:cNvSpPr>
            <a:spLocks noGrp="1"/>
          </p:cNvSpPr>
          <p:nvPr>
            <p:ph idx="1"/>
          </p:nvPr>
        </p:nvSpPr>
        <p:spPr>
          <a:xfrm>
            <a:off x="381000" y="762000"/>
            <a:ext cx="8763000" cy="5791200"/>
          </a:xfrm>
        </p:spPr>
        <p:txBody>
          <a:bodyPr/>
          <a:lstStyle/>
          <a:p>
            <a:pPr marL="82296" indent="0">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47458" name="Picture 2"/>
          <p:cNvPicPr>
            <a:picLocks noChangeAspect="1" noChangeArrowheads="1"/>
          </p:cNvPicPr>
          <p:nvPr/>
        </p:nvPicPr>
        <p:blipFill>
          <a:blip r:embed="rId2" cstate="print"/>
          <a:srcRect/>
          <a:stretch>
            <a:fillRect/>
          </a:stretch>
        </p:blipFill>
        <p:spPr bwMode="auto">
          <a:xfrm>
            <a:off x="762000" y="762000"/>
            <a:ext cx="8277225" cy="4610100"/>
          </a:xfrm>
          <a:prstGeom prst="rect">
            <a:avLst/>
          </a:prstGeom>
          <a:noFill/>
          <a:ln w="9525">
            <a:noFill/>
            <a:miter lim="800000"/>
            <a:headEnd/>
            <a:tailEnd/>
          </a:ln>
        </p:spPr>
      </p:pic>
      <p:pic>
        <p:nvPicPr>
          <p:cNvPr id="147459" name="Picture 3"/>
          <p:cNvPicPr>
            <a:picLocks noChangeAspect="1" noChangeArrowheads="1"/>
          </p:cNvPicPr>
          <p:nvPr/>
        </p:nvPicPr>
        <p:blipFill>
          <a:blip r:embed="rId3" cstate="print"/>
          <a:srcRect/>
          <a:stretch>
            <a:fillRect/>
          </a:stretch>
        </p:blipFill>
        <p:spPr bwMode="auto">
          <a:xfrm>
            <a:off x="1371600" y="5257800"/>
            <a:ext cx="6772275" cy="409575"/>
          </a:xfrm>
          <a:prstGeom prst="rect">
            <a:avLst/>
          </a:prstGeom>
          <a:noFill/>
          <a:ln w="9525">
            <a:noFill/>
            <a:miter lim="800000"/>
            <a:headEnd/>
            <a:tailEnd/>
          </a:ln>
        </p:spPr>
      </p:pic>
      <p:pic>
        <p:nvPicPr>
          <p:cNvPr id="147460" name="Picture 4"/>
          <p:cNvPicPr>
            <a:picLocks noChangeAspect="1" noChangeArrowheads="1"/>
          </p:cNvPicPr>
          <p:nvPr/>
        </p:nvPicPr>
        <p:blipFill>
          <a:blip r:embed="rId4" cstate="print"/>
          <a:srcRect/>
          <a:stretch>
            <a:fillRect/>
          </a:stretch>
        </p:blipFill>
        <p:spPr bwMode="auto">
          <a:xfrm>
            <a:off x="1600200" y="5791200"/>
            <a:ext cx="6505575" cy="46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Loading with Piecewise Constant Loading</a:t>
            </a:r>
            <a:endParaRPr lang="en-US" dirty="0"/>
          </a:p>
        </p:txBody>
      </p:sp>
      <p:sp>
        <p:nvSpPr>
          <p:cNvPr id="3" name="Content Placeholder 2"/>
          <p:cNvSpPr>
            <a:spLocks noGrp="1"/>
          </p:cNvSpPr>
          <p:nvPr>
            <p:ph idx="1"/>
          </p:nvPr>
        </p:nvSpPr>
        <p:spPr>
          <a:xfrm>
            <a:off x="381000" y="762000"/>
            <a:ext cx="8763000" cy="5791200"/>
          </a:xfrm>
        </p:spPr>
        <p:txBody>
          <a:bodyPr/>
          <a:lstStyle/>
          <a:p>
            <a:pPr marL="82296" indent="0">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63" y="3014663"/>
            <a:ext cx="8143875"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4229100"/>
            <a:ext cx="64008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0137" y="5324475"/>
            <a:ext cx="7505700"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3050" y="1447800"/>
            <a:ext cx="661987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5875" y="847725"/>
            <a:ext cx="68580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186" y="790576"/>
            <a:ext cx="8230747" cy="5378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11–5</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28" y="1191080"/>
            <a:ext cx="8229600" cy="92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11–5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22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4303" y="2117173"/>
            <a:ext cx="8477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428" y="904875"/>
            <a:ext cx="90487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Loading with Piecewise Constant Loading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50530" name="Picture 2"/>
          <p:cNvPicPr>
            <a:picLocks noGrp="1" noChangeAspect="1" noChangeArrowheads="1"/>
          </p:cNvPicPr>
          <p:nvPr>
            <p:ph idx="1"/>
          </p:nvPr>
        </p:nvPicPr>
        <p:blipFill>
          <a:blip r:embed="rId2" cstate="print"/>
          <a:srcRect/>
          <a:stretch>
            <a:fillRect/>
          </a:stretch>
        </p:blipFill>
        <p:spPr bwMode="auto">
          <a:xfrm>
            <a:off x="2667000" y="914400"/>
            <a:ext cx="3829050" cy="504825"/>
          </a:xfrm>
          <a:prstGeom prst="rect">
            <a:avLst/>
          </a:prstGeom>
          <a:noFill/>
          <a:ln w="9525">
            <a:noFill/>
            <a:miter lim="800000"/>
            <a:headEnd/>
            <a:tailEnd/>
          </a:ln>
        </p:spPr>
      </p:pic>
      <p:pic>
        <p:nvPicPr>
          <p:cNvPr id="150531" name="Picture 3"/>
          <p:cNvPicPr>
            <a:picLocks noChangeAspect="1" noChangeArrowheads="1"/>
          </p:cNvPicPr>
          <p:nvPr/>
        </p:nvPicPr>
        <p:blipFill>
          <a:blip r:embed="rId3" cstate="print"/>
          <a:srcRect/>
          <a:stretch>
            <a:fillRect/>
          </a:stretch>
        </p:blipFill>
        <p:spPr bwMode="auto">
          <a:xfrm>
            <a:off x="2743200" y="1600200"/>
            <a:ext cx="3648075" cy="419100"/>
          </a:xfrm>
          <a:prstGeom prst="rect">
            <a:avLst/>
          </a:prstGeom>
          <a:noFill/>
          <a:ln w="9525">
            <a:noFill/>
            <a:miter lim="800000"/>
            <a:headEnd/>
            <a:tailEnd/>
          </a:ln>
        </p:spPr>
      </p:pic>
      <p:pic>
        <p:nvPicPr>
          <p:cNvPr id="150532" name="Picture 4"/>
          <p:cNvPicPr>
            <a:picLocks noChangeAspect="1" noChangeArrowheads="1"/>
          </p:cNvPicPr>
          <p:nvPr/>
        </p:nvPicPr>
        <p:blipFill>
          <a:blip r:embed="rId4" cstate="print"/>
          <a:srcRect/>
          <a:stretch>
            <a:fillRect/>
          </a:stretch>
        </p:blipFill>
        <p:spPr bwMode="auto">
          <a:xfrm>
            <a:off x="1219200" y="2209800"/>
            <a:ext cx="7581900" cy="866775"/>
          </a:xfrm>
          <a:prstGeom prst="rect">
            <a:avLst/>
          </a:prstGeom>
          <a:noFill/>
          <a:ln w="9525">
            <a:noFill/>
            <a:miter lim="800000"/>
            <a:headEnd/>
            <a:tailEnd/>
          </a:ln>
        </p:spPr>
      </p:pic>
      <p:pic>
        <p:nvPicPr>
          <p:cNvPr id="1433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76525" y="3314700"/>
            <a:ext cx="585787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684213" y="692150"/>
            <a:ext cx="7781925" cy="5013325"/>
          </a:xfrm>
        </p:spPr>
        <p:txBody>
          <a:bodyPr/>
          <a:lstStyle/>
          <a:p>
            <a:pPr marL="273050" indent="-273050" eaLnBrk="1" hangingPunct="1">
              <a:lnSpc>
                <a:spcPct val="90000"/>
              </a:lnSpc>
            </a:pPr>
            <a:r>
              <a:rPr lang="en-US" altLang="zh-TW" sz="2800" smtClean="0">
                <a:ea typeface="標楷體" panose="03000509000000000000" pitchFamily="65" charset="-120"/>
              </a:rPr>
              <a:t>The purpose of the bearing: transfer rotational external load to structure, or vise versa.</a:t>
            </a:r>
          </a:p>
          <a:p>
            <a:pPr marL="273050" indent="-273050" eaLnBrk="1" hangingPunct="1">
              <a:lnSpc>
                <a:spcPct val="90000"/>
              </a:lnSpc>
              <a:buFont typeface="Wingdings" panose="05000000000000000000" pitchFamily="2" charset="2"/>
              <a:buNone/>
            </a:pPr>
            <a:r>
              <a:rPr lang="en-US" altLang="zh-TW" sz="2800" smtClean="0">
                <a:ea typeface="標楷體" panose="03000509000000000000" pitchFamily="65" charset="-120"/>
              </a:rPr>
              <a:t>1.Rolling-contact bearing, antifriction bearing, and rolling bearing are all used to describe the class of bearing in which the main load is transferred through elements in rolling contact rather than in sliding contact.</a:t>
            </a:r>
          </a:p>
          <a:p>
            <a:pPr marL="273050" indent="-273050" eaLnBrk="1" hangingPunct="1">
              <a:lnSpc>
                <a:spcPct val="90000"/>
              </a:lnSpc>
              <a:buFont typeface="Wingdings" panose="05000000000000000000" pitchFamily="2" charset="2"/>
              <a:buNone/>
            </a:pPr>
            <a:r>
              <a:rPr lang="en-US" altLang="zh-TW" sz="2800" smtClean="0">
                <a:ea typeface="標楷體" panose="03000509000000000000" pitchFamily="65" charset="-120"/>
              </a:rPr>
              <a:t>2.Starting (static) friction of the rolling bearing is twice the running (dynamic) friction, but is still negligible in comparison with sleeve bearing</a:t>
            </a:r>
          </a:p>
          <a:p>
            <a:pPr marL="273050" indent="-273050" eaLnBrk="1" hangingPunct="1">
              <a:lnSpc>
                <a:spcPct val="90000"/>
              </a:lnSpc>
              <a:buFont typeface="Wingdings" panose="05000000000000000000" pitchFamily="2" charset="2"/>
              <a:buNone/>
            </a:pPr>
            <a:r>
              <a:rPr lang="en-US" altLang="zh-TW" sz="2800" smtClean="0">
                <a:ea typeface="標楷體" panose="03000509000000000000" pitchFamily="65" charset="-120"/>
              </a:rPr>
              <a:t>3.Load, speed and the operating viscosity of the lubricant do affect the friction characteristics of a rolling bearing.</a:t>
            </a:r>
          </a:p>
          <a:p>
            <a:pPr marL="273050" indent="-273050" eaLnBrk="1" hangingPunct="1">
              <a:lnSpc>
                <a:spcPct val="90000"/>
              </a:lnSpc>
              <a:buFont typeface="Wingdings" panose="05000000000000000000" pitchFamily="2" charset="2"/>
              <a:buNone/>
            </a:pPr>
            <a:endParaRPr lang="en-US" altLang="zh-TW" sz="2800" smtClean="0">
              <a:ea typeface="標楷體" panose="03000509000000000000" pitchFamily="65" charset="-120"/>
            </a:endParaRPr>
          </a:p>
        </p:txBody>
      </p:sp>
    </p:spTree>
    <p:extLst>
      <p:ext uri="{BB962C8B-B14F-4D97-AF65-F5344CB8AC3E}">
        <p14:creationId xmlns:p14="http://schemas.microsoft.com/office/powerpoint/2010/main" val="16860885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Loading with Periodic Variation</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9" name="Content Placeholder 8"/>
          <p:cNvSpPr>
            <a:spLocks noGrp="1"/>
          </p:cNvSpPr>
          <p:nvPr>
            <p:ph idx="1"/>
          </p:nvPr>
        </p:nvSpPr>
        <p:spPr>
          <a:xfrm>
            <a:off x="381000" y="838200"/>
            <a:ext cx="8534400" cy="6019800"/>
          </a:xfrm>
        </p:spPr>
        <p:txBody>
          <a:bodyPr/>
          <a:lstStyle/>
          <a:p>
            <a:pPr marL="82296" indent="0">
              <a:buNone/>
            </a:pPr>
            <a:r>
              <a:rPr lang="en-US" dirty="0" smtClean="0"/>
              <a:t> </a:t>
            </a:r>
            <a:endParaRPr lang="en-US" dirty="0"/>
          </a:p>
        </p:txBody>
      </p:sp>
      <p:pic>
        <p:nvPicPr>
          <p:cNvPr id="151554" name="Picture 2"/>
          <p:cNvPicPr>
            <a:picLocks noChangeAspect="1" noChangeArrowheads="1"/>
          </p:cNvPicPr>
          <p:nvPr/>
        </p:nvPicPr>
        <p:blipFill>
          <a:blip r:embed="rId2" cstate="print"/>
          <a:srcRect/>
          <a:stretch>
            <a:fillRect/>
          </a:stretch>
        </p:blipFill>
        <p:spPr bwMode="auto">
          <a:xfrm>
            <a:off x="3352800" y="838200"/>
            <a:ext cx="1628775" cy="409575"/>
          </a:xfrm>
          <a:prstGeom prst="rect">
            <a:avLst/>
          </a:prstGeom>
          <a:noFill/>
          <a:ln w="9525">
            <a:noFill/>
            <a:miter lim="800000"/>
            <a:headEnd/>
            <a:tailEnd/>
          </a:ln>
        </p:spPr>
      </p:pic>
      <p:pic>
        <p:nvPicPr>
          <p:cNvPr id="151555" name="Picture 3"/>
          <p:cNvPicPr>
            <a:picLocks noChangeAspect="1" noChangeArrowheads="1"/>
          </p:cNvPicPr>
          <p:nvPr/>
        </p:nvPicPr>
        <p:blipFill>
          <a:blip r:embed="rId3" cstate="print"/>
          <a:srcRect/>
          <a:stretch>
            <a:fillRect/>
          </a:stretch>
        </p:blipFill>
        <p:spPr bwMode="auto">
          <a:xfrm>
            <a:off x="2362200" y="1371600"/>
            <a:ext cx="4048125" cy="800100"/>
          </a:xfrm>
          <a:prstGeom prst="rect">
            <a:avLst/>
          </a:prstGeom>
          <a:noFill/>
          <a:ln w="9525">
            <a:noFill/>
            <a:miter lim="800000"/>
            <a:headEnd/>
            <a:tailEnd/>
          </a:ln>
        </p:spPr>
      </p:pic>
      <p:pic>
        <p:nvPicPr>
          <p:cNvPr id="12" name="Picture 5" descr="bud29281_1111"/>
          <p:cNvPicPr>
            <a:picLocks noChangeAspect="1" noChangeArrowheads="1"/>
          </p:cNvPicPr>
          <p:nvPr/>
        </p:nvPicPr>
        <p:blipFill>
          <a:blip r:embed="rId4" cstate="print"/>
          <a:srcRect l="5769" t="7289" r="6731"/>
          <a:stretch>
            <a:fillRect/>
          </a:stretch>
        </p:blipFill>
        <p:spPr bwMode="auto">
          <a:xfrm>
            <a:off x="2057400" y="3352800"/>
            <a:ext cx="4876800" cy="3138436"/>
          </a:xfrm>
          <a:prstGeom prst="rect">
            <a:avLst/>
          </a:prstGeom>
          <a:noFill/>
        </p:spPr>
      </p:pic>
      <p:sp>
        <p:nvSpPr>
          <p:cNvPr id="13" name="TextBox 12"/>
          <p:cNvSpPr txBox="1"/>
          <p:nvPr/>
        </p:nvSpPr>
        <p:spPr>
          <a:xfrm>
            <a:off x="3962400" y="6457890"/>
            <a:ext cx="1371600" cy="400110"/>
          </a:xfrm>
          <a:prstGeom prst="rect">
            <a:avLst/>
          </a:prstGeom>
          <a:noFill/>
        </p:spPr>
        <p:txBody>
          <a:bodyPr wrap="square" rtlCol="0">
            <a:spAutoFit/>
          </a:bodyPr>
          <a:lstStyle/>
          <a:p>
            <a:r>
              <a:rPr lang="en-US" sz="2000" dirty="0" smtClean="0"/>
              <a:t>Fig. 11–11</a:t>
            </a:r>
          </a:p>
        </p:txBody>
      </p:sp>
      <p:pic>
        <p:nvPicPr>
          <p:cNvPr id="1536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600" y="2295525"/>
            <a:ext cx="7477125"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11–6</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791" y="762002"/>
            <a:ext cx="8281115" cy="88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792" y="2209800"/>
            <a:ext cx="8268236" cy="3551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791" y="1924050"/>
            <a:ext cx="8953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11–6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681" y="838200"/>
            <a:ext cx="8181975"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1676400"/>
            <a:ext cx="8477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11–7</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1 11-7.jpg"/>
          <p:cNvPicPr>
            <a:picLocks noChangeAspect="1"/>
          </p:cNvPicPr>
          <p:nvPr/>
        </p:nvPicPr>
        <p:blipFill>
          <a:blip r:embed="rId2" cstate="print"/>
          <a:stretch>
            <a:fillRect/>
          </a:stretch>
        </p:blipFill>
        <p:spPr>
          <a:xfrm>
            <a:off x="609600" y="761999"/>
            <a:ext cx="8236614" cy="1852411"/>
          </a:xfrm>
          <a:prstGeom prst="rect">
            <a:avLst/>
          </a:prstGeom>
        </p:spPr>
      </p:pic>
      <p:pic>
        <p:nvPicPr>
          <p:cNvPr id="8" name="Picture 7" descr="FIG 11-12.jpg"/>
          <p:cNvPicPr>
            <a:picLocks noChangeAspect="1"/>
          </p:cNvPicPr>
          <p:nvPr/>
        </p:nvPicPr>
        <p:blipFill>
          <a:blip r:embed="rId3" cstate="print"/>
          <a:stretch>
            <a:fillRect/>
          </a:stretch>
        </p:blipFill>
        <p:spPr>
          <a:xfrm>
            <a:off x="2209800" y="2819400"/>
            <a:ext cx="4390036" cy="3069336"/>
          </a:xfrm>
          <a:prstGeom prst="rect">
            <a:avLst/>
          </a:prstGeom>
        </p:spPr>
      </p:pic>
      <p:sp>
        <p:nvSpPr>
          <p:cNvPr id="9" name="TextBox 8"/>
          <p:cNvSpPr txBox="1"/>
          <p:nvPr/>
        </p:nvSpPr>
        <p:spPr>
          <a:xfrm>
            <a:off x="3733800" y="6096000"/>
            <a:ext cx="1371600" cy="400110"/>
          </a:xfrm>
          <a:prstGeom prst="rect">
            <a:avLst/>
          </a:prstGeom>
          <a:noFill/>
        </p:spPr>
        <p:txBody>
          <a:bodyPr wrap="square" rtlCol="0">
            <a:spAutoFit/>
          </a:bodyPr>
          <a:lstStyle/>
          <a:p>
            <a:r>
              <a:rPr lang="en-US" sz="2000" dirty="0" smtClean="0"/>
              <a:t>Fig. 11–12</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11–7</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3" descr="FIG2 11-12.jpg"/>
          <p:cNvPicPr>
            <a:picLocks noChangeAspect="1"/>
          </p:cNvPicPr>
          <p:nvPr/>
        </p:nvPicPr>
        <p:blipFill>
          <a:blip r:embed="rId2" cstate="print"/>
          <a:stretch>
            <a:fillRect/>
          </a:stretch>
        </p:blipFill>
        <p:spPr>
          <a:xfrm>
            <a:off x="2209800" y="1371599"/>
            <a:ext cx="4842380" cy="3577301"/>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11–7</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 name="Picture 7" descr="EX2 11-7.jpg"/>
          <p:cNvPicPr>
            <a:picLocks noChangeAspect="1"/>
          </p:cNvPicPr>
          <p:nvPr/>
        </p:nvPicPr>
        <p:blipFill>
          <a:blip r:embed="rId2" cstate="print"/>
          <a:stretch>
            <a:fillRect/>
          </a:stretch>
        </p:blipFill>
        <p:spPr>
          <a:xfrm>
            <a:off x="609599" y="838200"/>
            <a:ext cx="8216093" cy="5034566"/>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11–7</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3 11-7.jpg"/>
          <p:cNvPicPr>
            <a:picLocks noChangeAspect="1"/>
          </p:cNvPicPr>
          <p:nvPr/>
        </p:nvPicPr>
        <p:blipFill>
          <a:blip r:embed="rId2" cstate="print"/>
          <a:stretch>
            <a:fillRect/>
          </a:stretch>
        </p:blipFill>
        <p:spPr>
          <a:xfrm>
            <a:off x="668116" y="838199"/>
            <a:ext cx="8147982" cy="3952742"/>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11–7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4 11-7.jpg"/>
          <p:cNvPicPr>
            <a:picLocks noChangeAspect="1"/>
          </p:cNvPicPr>
          <p:nvPr/>
        </p:nvPicPr>
        <p:blipFill>
          <a:blip r:embed="rId2" cstate="print"/>
          <a:stretch>
            <a:fillRect/>
          </a:stretch>
        </p:blipFill>
        <p:spPr>
          <a:xfrm>
            <a:off x="605307" y="838200"/>
            <a:ext cx="8212713" cy="3385986"/>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Tapered Roller Bearings</a:t>
            </a:r>
            <a:endParaRPr lang="en-US" dirty="0"/>
          </a:p>
        </p:txBody>
      </p:sp>
      <p:sp>
        <p:nvSpPr>
          <p:cNvPr id="3" name="Content Placeholder 2"/>
          <p:cNvSpPr>
            <a:spLocks noGrp="1"/>
          </p:cNvSpPr>
          <p:nvPr>
            <p:ph idx="1"/>
          </p:nvPr>
        </p:nvSpPr>
        <p:spPr>
          <a:xfrm>
            <a:off x="381000" y="838200"/>
            <a:ext cx="8763000" cy="5715000"/>
          </a:xfrm>
        </p:spPr>
        <p:txBody>
          <a:bodyPr/>
          <a:lstStyle/>
          <a:p>
            <a:r>
              <a:rPr lang="en-US" dirty="0" smtClean="0"/>
              <a:t>Straight roller bearings can carry large radial loads, but no axial load.</a:t>
            </a:r>
          </a:p>
          <a:p>
            <a:r>
              <a:rPr lang="en-US" dirty="0" smtClean="0"/>
              <a:t>Ball bearings can carry moderate radial loads, and small axial loads.</a:t>
            </a:r>
          </a:p>
          <a:p>
            <a:r>
              <a:rPr lang="en-US" dirty="0" smtClean="0"/>
              <a:t>Tapered roller bearings rely on roller tipped at an angle to allow them to carry large radial and large axial loads.</a:t>
            </a:r>
          </a:p>
          <a:p>
            <a:r>
              <a:rPr lang="en-US" dirty="0" smtClean="0"/>
              <a:t>Tapered roller bearings were popularized by the Timken Company.</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Tapered Roller Bearings</a:t>
            </a:r>
            <a:endParaRPr lang="en-US" dirty="0"/>
          </a:p>
        </p:txBody>
      </p:sp>
      <p:sp>
        <p:nvSpPr>
          <p:cNvPr id="3" name="Content Placeholder 2"/>
          <p:cNvSpPr>
            <a:spLocks noGrp="1"/>
          </p:cNvSpPr>
          <p:nvPr>
            <p:ph idx="1"/>
          </p:nvPr>
        </p:nvSpPr>
        <p:spPr>
          <a:xfrm>
            <a:off x="381000" y="762000"/>
            <a:ext cx="4191000" cy="6019800"/>
          </a:xfrm>
        </p:spPr>
        <p:txBody>
          <a:bodyPr/>
          <a:lstStyle/>
          <a:p>
            <a:r>
              <a:rPr lang="en-US" dirty="0" smtClean="0"/>
              <a:t>Two separable parts</a:t>
            </a:r>
          </a:p>
          <a:p>
            <a:pPr lvl="1"/>
            <a:r>
              <a:rPr lang="en-US" dirty="0" smtClean="0"/>
              <a:t>Cone assembly</a:t>
            </a:r>
          </a:p>
          <a:p>
            <a:pPr lvl="2"/>
            <a:r>
              <a:rPr lang="en-US" dirty="0" smtClean="0"/>
              <a:t>Cone (inner ring)</a:t>
            </a:r>
          </a:p>
          <a:p>
            <a:pPr lvl="2"/>
            <a:r>
              <a:rPr lang="en-US" dirty="0" smtClean="0"/>
              <a:t>Rollers</a:t>
            </a:r>
          </a:p>
          <a:p>
            <a:pPr lvl="2"/>
            <a:r>
              <a:rPr lang="en-US" dirty="0" smtClean="0"/>
              <a:t>Cage</a:t>
            </a:r>
          </a:p>
          <a:p>
            <a:pPr lvl="1"/>
            <a:r>
              <a:rPr lang="en-US" dirty="0" smtClean="0"/>
              <a:t>Cup (outer ring)</a:t>
            </a:r>
          </a:p>
          <a:p>
            <a:r>
              <a:rPr lang="en-US" dirty="0" smtClean="0"/>
              <a:t>Rollers are tapered so virtual apex is on shaft centerline</a:t>
            </a:r>
          </a:p>
          <a:p>
            <a:r>
              <a:rPr lang="en-US" dirty="0" smtClean="0"/>
              <a:t>Taper allows for pure rolling of angled rollers</a:t>
            </a:r>
          </a:p>
          <a:p>
            <a:r>
              <a:rPr lang="en-US" dirty="0" smtClean="0"/>
              <a:t>Distance </a:t>
            </a:r>
            <a:r>
              <a:rPr lang="en-US" i="1" dirty="0" smtClean="0"/>
              <a:t>a</a:t>
            </a:r>
            <a:r>
              <a:rPr lang="en-US" dirty="0" smtClean="0"/>
              <a:t> locates the effective axial location for force analysis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13"/>
          <p:cNvPicPr>
            <a:picLocks noChangeAspect="1" noChangeArrowheads="1"/>
          </p:cNvPicPr>
          <p:nvPr/>
        </p:nvPicPr>
        <p:blipFill>
          <a:blip r:embed="rId2" cstate="print"/>
          <a:srcRect l="8933" t="3945" r="7692"/>
          <a:stretch>
            <a:fillRect/>
          </a:stretch>
        </p:blipFill>
        <p:spPr bwMode="auto">
          <a:xfrm>
            <a:off x="4648200" y="730534"/>
            <a:ext cx="4495800" cy="5863942"/>
          </a:xfrm>
          <a:prstGeom prst="rect">
            <a:avLst/>
          </a:prstGeom>
          <a:noFill/>
        </p:spPr>
      </p:pic>
      <p:sp>
        <p:nvSpPr>
          <p:cNvPr id="6" name="TextBox 5"/>
          <p:cNvSpPr txBox="1"/>
          <p:nvPr/>
        </p:nvSpPr>
        <p:spPr>
          <a:xfrm>
            <a:off x="5105400" y="6457890"/>
            <a:ext cx="1371600" cy="400110"/>
          </a:xfrm>
          <a:prstGeom prst="rect">
            <a:avLst/>
          </a:prstGeom>
          <a:noFill/>
        </p:spPr>
        <p:txBody>
          <a:bodyPr wrap="square" rtlCol="0">
            <a:spAutoFit/>
          </a:bodyPr>
          <a:lstStyle/>
          <a:p>
            <a:r>
              <a:rPr lang="en-US" sz="2000" dirty="0" smtClean="0"/>
              <a:t>Fig. 11–13</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4294967295"/>
          </p:nvPr>
        </p:nvSpPr>
        <p:spPr>
          <a:xfrm>
            <a:off x="827088" y="620713"/>
            <a:ext cx="7772400" cy="5976937"/>
          </a:xfrm>
        </p:spPr>
        <p:txBody>
          <a:bodyPr/>
          <a:lstStyle/>
          <a:p>
            <a:pPr marL="273050" indent="-273050" eaLnBrk="1" hangingPunct="1">
              <a:buFont typeface="Wingdings" panose="05000000000000000000" pitchFamily="2" charset="2"/>
              <a:buNone/>
            </a:pPr>
            <a:r>
              <a:rPr lang="en-US" altLang="zh-TW" smtClean="0">
                <a:ea typeface="標楷體" panose="03000509000000000000" pitchFamily="65" charset="-120"/>
              </a:rPr>
              <a:t>4. Mechanical designer – </a:t>
            </a:r>
          </a:p>
          <a:p>
            <a:pPr marL="273050" indent="-273050" eaLnBrk="1" hangingPunct="1">
              <a:buFont typeface="Wingdings" panose="05000000000000000000" pitchFamily="2" charset="2"/>
              <a:buNone/>
            </a:pPr>
            <a:r>
              <a:rPr lang="en-US" altLang="zh-TW" smtClean="0">
                <a:ea typeface="標楷體" panose="03000509000000000000" pitchFamily="65" charset="-120"/>
              </a:rPr>
              <a:t>     a. space limitation</a:t>
            </a:r>
          </a:p>
          <a:p>
            <a:pPr marL="273050" indent="-273050" eaLnBrk="1" hangingPunct="1">
              <a:buFont typeface="Wingdings" panose="05000000000000000000" pitchFamily="2" charset="2"/>
              <a:buNone/>
            </a:pPr>
            <a:r>
              <a:rPr lang="en-US" altLang="zh-TW" smtClean="0">
                <a:ea typeface="標楷體" panose="03000509000000000000" pitchFamily="65" charset="-120"/>
              </a:rPr>
              <a:t>     b. load </a:t>
            </a:r>
            <a:r>
              <a:rPr lang="zh-TW" altLang="en-US" smtClean="0">
                <a:ea typeface="標楷體" panose="03000509000000000000" pitchFamily="65" charset="-120"/>
              </a:rPr>
              <a:t>大小及</a:t>
            </a:r>
            <a:r>
              <a:rPr lang="en-US" altLang="zh-TW" smtClean="0">
                <a:ea typeface="標楷體" panose="03000509000000000000" pitchFamily="65" charset="-120"/>
              </a:rPr>
              <a:t>type of load</a:t>
            </a:r>
          </a:p>
          <a:p>
            <a:pPr marL="273050" indent="-273050" eaLnBrk="1" hangingPunct="1">
              <a:buFont typeface="Wingdings" panose="05000000000000000000" pitchFamily="2" charset="2"/>
              <a:buNone/>
            </a:pPr>
            <a:r>
              <a:rPr lang="en-US" altLang="zh-TW" smtClean="0">
                <a:ea typeface="標楷體" panose="03000509000000000000" pitchFamily="65" charset="-120"/>
              </a:rPr>
              <a:t>     c. life for certain speeds, load ,…</a:t>
            </a:r>
          </a:p>
          <a:p>
            <a:pPr marL="273050" indent="-273050" eaLnBrk="1" hangingPunct="1">
              <a:buFont typeface="Wingdings" panose="05000000000000000000" pitchFamily="2" charset="2"/>
              <a:buNone/>
            </a:pPr>
            <a:r>
              <a:rPr lang="en-US" altLang="zh-TW" smtClean="0">
                <a:ea typeface="標楷體" panose="03000509000000000000" pitchFamily="65" charset="-120"/>
              </a:rPr>
              <a:t>     d. vibration due to balls contact with cage</a:t>
            </a:r>
          </a:p>
          <a:p>
            <a:pPr marL="273050" indent="-273050" eaLnBrk="1" hangingPunct="1">
              <a:buFont typeface="Wingdings" panose="05000000000000000000" pitchFamily="2" charset="2"/>
              <a:buNone/>
            </a:pPr>
            <a:endParaRPr lang="en-US" altLang="zh-TW" smtClean="0">
              <a:ea typeface="標楷體" panose="03000509000000000000" pitchFamily="65" charset="-120"/>
            </a:endParaRPr>
          </a:p>
          <a:p>
            <a:pPr marL="273050" indent="-273050" eaLnBrk="1" hangingPunct="1">
              <a:buFont typeface="Wingdings" panose="05000000000000000000" pitchFamily="2" charset="2"/>
              <a:buNone/>
            </a:pPr>
            <a:r>
              <a:rPr lang="en-US" altLang="zh-TW" smtClean="0">
                <a:ea typeface="標楷體" panose="03000509000000000000" pitchFamily="65" charset="-120"/>
              </a:rPr>
              <a:t>   Bearing designer – fatigue loading, friction, heat, corrosion resistance, kinematics problem, material properties, lubrication, machining tolerance, assembly, inspection, use, and cost.</a:t>
            </a:r>
          </a:p>
          <a:p>
            <a:pPr marL="273050" indent="-273050" eaLnBrk="1" hangingPunct="1">
              <a:buFont typeface="Wingdings" panose="05000000000000000000" pitchFamily="2" charset="2"/>
              <a:buNone/>
            </a:pPr>
            <a:r>
              <a:rPr lang="en-US" altLang="zh-TW" smtClean="0">
                <a:ea typeface="標楷體" panose="03000509000000000000" pitchFamily="65" charset="-120"/>
              </a:rPr>
              <a:t>   (Bearing manufacturing process in the next page)</a:t>
            </a:r>
          </a:p>
          <a:p>
            <a:pPr marL="273050" indent="-273050" eaLnBrk="1" hangingPunct="1">
              <a:buFont typeface="Wingdings" panose="05000000000000000000" pitchFamily="2" charset="2"/>
              <a:buNone/>
            </a:pPr>
            <a:endParaRPr lang="en-US" altLang="zh-TW" smtClean="0">
              <a:ea typeface="標楷體" panose="03000509000000000000" pitchFamily="65" charset="-120"/>
            </a:endParaRPr>
          </a:p>
        </p:txBody>
      </p:sp>
      <p:grpSp>
        <p:nvGrpSpPr>
          <p:cNvPr id="13315" name="Group 5"/>
          <p:cNvGrpSpPr>
            <a:grpSpLocks noChangeAspect="1"/>
          </p:cNvGrpSpPr>
          <p:nvPr/>
        </p:nvGrpSpPr>
        <p:grpSpPr bwMode="auto">
          <a:xfrm>
            <a:off x="5292725" y="476250"/>
            <a:ext cx="3543300" cy="1943100"/>
            <a:chOff x="4077" y="10982"/>
            <a:chExt cx="4852" cy="2720"/>
          </a:xfrm>
        </p:grpSpPr>
        <p:sp>
          <p:nvSpPr>
            <p:cNvPr id="13316" name="AutoShape 6"/>
            <p:cNvSpPr>
              <a:spLocks noChangeAspect="1" noChangeArrowheads="1"/>
            </p:cNvSpPr>
            <p:nvPr/>
          </p:nvSpPr>
          <p:spPr bwMode="auto">
            <a:xfrm>
              <a:off x="4077" y="10982"/>
              <a:ext cx="4852" cy="2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fontAlgn="base">
                <a:spcBef>
                  <a:spcPct val="0"/>
                </a:spcBef>
                <a:spcAft>
                  <a:spcPct val="0"/>
                </a:spcAft>
                <a:buClrTx/>
                <a:buSzTx/>
                <a:buFontTx/>
                <a:buNone/>
              </a:pPr>
              <a:endParaRPr lang="zh-TW" altLang="en-US" sz="1800" smtClean="0">
                <a:solidFill>
                  <a:prstClr val="black"/>
                </a:solidFill>
                <a:latin typeface="Arial" panose="020B0604020202020204" pitchFamily="34" charset="0"/>
              </a:endParaRPr>
            </a:p>
          </p:txBody>
        </p:sp>
        <p:sp>
          <p:nvSpPr>
            <p:cNvPr id="13317" name="Line 7"/>
            <p:cNvSpPr>
              <a:spLocks noChangeShapeType="1"/>
            </p:cNvSpPr>
            <p:nvPr/>
          </p:nvSpPr>
          <p:spPr bwMode="auto">
            <a:xfrm>
              <a:off x="4233" y="11142"/>
              <a:ext cx="23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18" name="Line 8"/>
            <p:cNvSpPr>
              <a:spLocks noChangeShapeType="1"/>
            </p:cNvSpPr>
            <p:nvPr/>
          </p:nvSpPr>
          <p:spPr bwMode="auto">
            <a:xfrm>
              <a:off x="4233" y="11142"/>
              <a:ext cx="0" cy="6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19" name="Line 9"/>
            <p:cNvSpPr>
              <a:spLocks noChangeShapeType="1"/>
            </p:cNvSpPr>
            <p:nvPr/>
          </p:nvSpPr>
          <p:spPr bwMode="auto">
            <a:xfrm>
              <a:off x="6581" y="11142"/>
              <a:ext cx="1" cy="6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20" name="Line 10"/>
            <p:cNvSpPr>
              <a:spLocks noChangeShapeType="1"/>
            </p:cNvSpPr>
            <p:nvPr/>
          </p:nvSpPr>
          <p:spPr bwMode="auto">
            <a:xfrm>
              <a:off x="4233" y="11782"/>
              <a:ext cx="78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21" name="Line 11"/>
            <p:cNvSpPr>
              <a:spLocks noChangeShapeType="1"/>
            </p:cNvSpPr>
            <p:nvPr/>
          </p:nvSpPr>
          <p:spPr bwMode="auto">
            <a:xfrm>
              <a:off x="5798" y="11782"/>
              <a:ext cx="78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22" name="Line 12"/>
            <p:cNvSpPr>
              <a:spLocks noChangeShapeType="1"/>
            </p:cNvSpPr>
            <p:nvPr/>
          </p:nvSpPr>
          <p:spPr bwMode="auto">
            <a:xfrm>
              <a:off x="5016" y="12742"/>
              <a:ext cx="782"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23" name="Rectangle 13"/>
            <p:cNvSpPr>
              <a:spLocks noChangeArrowheads="1"/>
            </p:cNvSpPr>
            <p:nvPr/>
          </p:nvSpPr>
          <p:spPr bwMode="auto">
            <a:xfrm>
              <a:off x="4703" y="11782"/>
              <a:ext cx="313" cy="320"/>
            </a:xfrm>
            <a:prstGeom prst="rect">
              <a:avLst/>
            </a:prstGeom>
            <a:solidFill>
              <a:srgbClr val="FFFFFF">
                <a:alpha val="0"/>
              </a:srgbClr>
            </a:solidFill>
            <a:ln w="9525">
              <a:solidFill>
                <a:srgbClr val="000000"/>
              </a:solidFill>
              <a:miter lim="800000"/>
              <a:headEnd/>
              <a:tailEnd/>
            </a:ln>
          </p:spPr>
          <p:txBody>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fontAlgn="base">
                <a:spcBef>
                  <a:spcPct val="0"/>
                </a:spcBef>
                <a:spcAft>
                  <a:spcPct val="0"/>
                </a:spcAft>
                <a:buClrTx/>
                <a:buSzTx/>
                <a:buFontTx/>
                <a:buNone/>
              </a:pPr>
              <a:endParaRPr lang="zh-TW" altLang="en-US" sz="1800" smtClean="0">
                <a:solidFill>
                  <a:prstClr val="black"/>
                </a:solidFill>
                <a:latin typeface="Arial" panose="020B0604020202020204" pitchFamily="34" charset="0"/>
              </a:endParaRPr>
            </a:p>
          </p:txBody>
        </p:sp>
        <p:sp>
          <p:nvSpPr>
            <p:cNvPr id="13324" name="Rectangle 14"/>
            <p:cNvSpPr>
              <a:spLocks noChangeArrowheads="1"/>
            </p:cNvSpPr>
            <p:nvPr/>
          </p:nvSpPr>
          <p:spPr bwMode="auto">
            <a:xfrm>
              <a:off x="5798" y="11782"/>
              <a:ext cx="314" cy="320"/>
            </a:xfrm>
            <a:prstGeom prst="rect">
              <a:avLst/>
            </a:prstGeom>
            <a:solidFill>
              <a:srgbClr val="FFFFFF">
                <a:alpha val="0"/>
              </a:srgbClr>
            </a:solidFill>
            <a:ln w="9525">
              <a:solidFill>
                <a:srgbClr val="000000"/>
              </a:solidFill>
              <a:miter lim="800000"/>
              <a:headEnd/>
              <a:tailEnd/>
            </a:ln>
          </p:spPr>
          <p:txBody>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fontAlgn="base">
                <a:spcBef>
                  <a:spcPct val="0"/>
                </a:spcBef>
                <a:spcAft>
                  <a:spcPct val="0"/>
                </a:spcAft>
                <a:buClrTx/>
                <a:buSzTx/>
                <a:buFontTx/>
                <a:buNone/>
              </a:pPr>
              <a:endParaRPr lang="zh-TW" altLang="en-US" sz="1800" smtClean="0">
                <a:solidFill>
                  <a:prstClr val="black"/>
                </a:solidFill>
                <a:latin typeface="Arial" panose="020B0604020202020204" pitchFamily="34" charset="0"/>
              </a:endParaRPr>
            </a:p>
          </p:txBody>
        </p:sp>
        <p:sp>
          <p:nvSpPr>
            <p:cNvPr id="13325" name="Oval 15"/>
            <p:cNvSpPr>
              <a:spLocks noChangeArrowheads="1"/>
            </p:cNvSpPr>
            <p:nvPr/>
          </p:nvSpPr>
          <p:spPr bwMode="auto">
            <a:xfrm>
              <a:off x="4703" y="11782"/>
              <a:ext cx="313" cy="320"/>
            </a:xfrm>
            <a:prstGeom prst="ellipse">
              <a:avLst/>
            </a:prstGeom>
            <a:solidFill>
              <a:srgbClr val="FFFFFF"/>
            </a:solidFill>
            <a:ln w="9525">
              <a:solidFill>
                <a:srgbClr val="000000"/>
              </a:solidFill>
              <a:round/>
              <a:headEnd/>
              <a:tailEnd/>
            </a:ln>
          </p:spPr>
          <p:txBody>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fontAlgn="base">
                <a:spcBef>
                  <a:spcPct val="0"/>
                </a:spcBef>
                <a:spcAft>
                  <a:spcPct val="0"/>
                </a:spcAft>
                <a:buClrTx/>
                <a:buSzTx/>
                <a:buFontTx/>
                <a:buNone/>
              </a:pPr>
              <a:endParaRPr lang="zh-TW" altLang="en-US" sz="1800" smtClean="0">
                <a:solidFill>
                  <a:prstClr val="black"/>
                </a:solidFill>
                <a:latin typeface="Arial" panose="020B0604020202020204" pitchFamily="34" charset="0"/>
              </a:endParaRPr>
            </a:p>
          </p:txBody>
        </p:sp>
        <p:sp>
          <p:nvSpPr>
            <p:cNvPr id="13326" name="Oval 16"/>
            <p:cNvSpPr>
              <a:spLocks noChangeArrowheads="1"/>
            </p:cNvSpPr>
            <p:nvPr/>
          </p:nvSpPr>
          <p:spPr bwMode="auto">
            <a:xfrm>
              <a:off x="5798" y="11782"/>
              <a:ext cx="314" cy="320"/>
            </a:xfrm>
            <a:prstGeom prst="ellipse">
              <a:avLst/>
            </a:prstGeom>
            <a:solidFill>
              <a:srgbClr val="FFFFFF"/>
            </a:solidFill>
            <a:ln w="9525">
              <a:solidFill>
                <a:srgbClr val="000000"/>
              </a:solidFill>
              <a:round/>
              <a:headEnd/>
              <a:tailEnd/>
            </a:ln>
          </p:spPr>
          <p:txBody>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fontAlgn="base">
                <a:spcBef>
                  <a:spcPct val="0"/>
                </a:spcBef>
                <a:spcAft>
                  <a:spcPct val="0"/>
                </a:spcAft>
                <a:buClrTx/>
                <a:buSzTx/>
                <a:buFontTx/>
                <a:buNone/>
              </a:pPr>
              <a:endParaRPr lang="zh-TW" altLang="en-US" sz="1800" smtClean="0">
                <a:solidFill>
                  <a:prstClr val="black"/>
                </a:solidFill>
                <a:latin typeface="Arial" panose="020B0604020202020204" pitchFamily="34" charset="0"/>
              </a:endParaRPr>
            </a:p>
          </p:txBody>
        </p:sp>
        <p:sp>
          <p:nvSpPr>
            <p:cNvPr id="13327" name="Line 17"/>
            <p:cNvSpPr>
              <a:spLocks noChangeShapeType="1"/>
            </p:cNvSpPr>
            <p:nvPr/>
          </p:nvSpPr>
          <p:spPr bwMode="auto">
            <a:xfrm>
              <a:off x="4233" y="12742"/>
              <a:ext cx="0" cy="3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28" name="Line 18"/>
            <p:cNvSpPr>
              <a:spLocks noChangeShapeType="1"/>
            </p:cNvSpPr>
            <p:nvPr/>
          </p:nvSpPr>
          <p:spPr bwMode="auto">
            <a:xfrm>
              <a:off x="6581" y="12742"/>
              <a:ext cx="0" cy="3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29" name="Oval 19"/>
            <p:cNvSpPr>
              <a:spLocks noChangeArrowheads="1"/>
            </p:cNvSpPr>
            <p:nvPr/>
          </p:nvSpPr>
          <p:spPr bwMode="auto">
            <a:xfrm>
              <a:off x="4233" y="12742"/>
              <a:ext cx="2348" cy="800"/>
            </a:xfrm>
            <a:prstGeom prst="ellipse">
              <a:avLst/>
            </a:prstGeom>
            <a:solidFill>
              <a:srgbClr val="FFFFFF"/>
            </a:solidFill>
            <a:ln w="9525">
              <a:solidFill>
                <a:srgbClr val="000000"/>
              </a:solidFill>
              <a:round/>
              <a:headEnd/>
              <a:tailEnd/>
            </a:ln>
          </p:spPr>
          <p:txBody>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fontAlgn="base">
                <a:spcBef>
                  <a:spcPct val="0"/>
                </a:spcBef>
                <a:spcAft>
                  <a:spcPct val="0"/>
                </a:spcAft>
                <a:buClrTx/>
                <a:buSzTx/>
                <a:buFontTx/>
                <a:buNone/>
              </a:pPr>
              <a:endParaRPr lang="zh-TW" altLang="en-US" sz="1800" smtClean="0">
                <a:solidFill>
                  <a:prstClr val="black"/>
                </a:solidFill>
                <a:latin typeface="Arial" panose="020B0604020202020204" pitchFamily="34" charset="0"/>
              </a:endParaRPr>
            </a:p>
          </p:txBody>
        </p:sp>
        <p:sp>
          <p:nvSpPr>
            <p:cNvPr id="13330" name="Oval 20"/>
            <p:cNvSpPr>
              <a:spLocks noChangeArrowheads="1"/>
            </p:cNvSpPr>
            <p:nvPr/>
          </p:nvSpPr>
          <p:spPr bwMode="auto">
            <a:xfrm>
              <a:off x="4233" y="12262"/>
              <a:ext cx="2350" cy="960"/>
            </a:xfrm>
            <a:prstGeom prst="ellipse">
              <a:avLst/>
            </a:prstGeom>
            <a:solidFill>
              <a:srgbClr val="FFFFFF"/>
            </a:solidFill>
            <a:ln w="9525">
              <a:solidFill>
                <a:srgbClr val="000000"/>
              </a:solidFill>
              <a:round/>
              <a:headEnd/>
              <a:tailEnd/>
            </a:ln>
          </p:spPr>
          <p:txBody>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fontAlgn="base">
                <a:spcBef>
                  <a:spcPct val="0"/>
                </a:spcBef>
                <a:spcAft>
                  <a:spcPct val="0"/>
                </a:spcAft>
                <a:buClrTx/>
                <a:buSzTx/>
                <a:buFontTx/>
                <a:buNone/>
              </a:pPr>
              <a:endParaRPr lang="zh-TW" altLang="en-US" sz="1800" smtClean="0">
                <a:solidFill>
                  <a:prstClr val="black"/>
                </a:solidFill>
                <a:latin typeface="Arial" panose="020B0604020202020204" pitchFamily="34" charset="0"/>
              </a:endParaRPr>
            </a:p>
          </p:txBody>
        </p:sp>
        <p:sp>
          <p:nvSpPr>
            <p:cNvPr id="13331" name="Line 21"/>
            <p:cNvSpPr>
              <a:spLocks noChangeShapeType="1"/>
            </p:cNvSpPr>
            <p:nvPr/>
          </p:nvSpPr>
          <p:spPr bwMode="auto">
            <a:xfrm>
              <a:off x="5016" y="12742"/>
              <a:ext cx="78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32" name="Line 22"/>
            <p:cNvSpPr>
              <a:spLocks noChangeShapeType="1"/>
            </p:cNvSpPr>
            <p:nvPr/>
          </p:nvSpPr>
          <p:spPr bwMode="auto">
            <a:xfrm flipV="1">
              <a:off x="5016" y="12102"/>
              <a:ext cx="0" cy="6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33" name="Line 23"/>
            <p:cNvSpPr>
              <a:spLocks noChangeShapeType="1"/>
            </p:cNvSpPr>
            <p:nvPr/>
          </p:nvSpPr>
          <p:spPr bwMode="auto">
            <a:xfrm flipV="1">
              <a:off x="5798" y="12102"/>
              <a:ext cx="0" cy="6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34" name="Line 24"/>
            <p:cNvSpPr>
              <a:spLocks noChangeShapeType="1"/>
            </p:cNvSpPr>
            <p:nvPr/>
          </p:nvSpPr>
          <p:spPr bwMode="auto">
            <a:xfrm flipH="1">
              <a:off x="6112" y="11462"/>
              <a:ext cx="93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35" name="Rectangle 25"/>
            <p:cNvSpPr>
              <a:spLocks noChangeArrowheads="1"/>
            </p:cNvSpPr>
            <p:nvPr/>
          </p:nvSpPr>
          <p:spPr bwMode="auto">
            <a:xfrm>
              <a:off x="7051" y="11142"/>
              <a:ext cx="1878" cy="48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fontAlgn="base">
                <a:spcBef>
                  <a:spcPct val="0"/>
                </a:spcBef>
                <a:spcAft>
                  <a:spcPct val="0"/>
                </a:spcAft>
                <a:buClrTx/>
                <a:buSzTx/>
                <a:buFontTx/>
                <a:buNone/>
              </a:pPr>
              <a:r>
                <a:rPr lang="zh-TW" altLang="en-US" sz="1200" smtClean="0">
                  <a:solidFill>
                    <a:prstClr val="black"/>
                  </a:solidFill>
                  <a:latin typeface="標楷體" panose="03000509000000000000" pitchFamily="65" charset="-120"/>
                  <a:ea typeface="標楷體" panose="03000509000000000000" pitchFamily="65" charset="-120"/>
                </a:rPr>
                <a:t>太大，重心太高 </a:t>
              </a:r>
              <a:endParaRPr lang="zh-TW" altLang="en-US" sz="2000" smtClean="0">
                <a:solidFill>
                  <a:prstClr val="black"/>
                </a:solidFill>
                <a:latin typeface="Arial" panose="020B0604020202020204" pitchFamily="34" charset="0"/>
              </a:endParaRPr>
            </a:p>
          </p:txBody>
        </p:sp>
        <p:sp>
          <p:nvSpPr>
            <p:cNvPr id="13336" name="Line 26"/>
            <p:cNvSpPr>
              <a:spLocks noChangeShapeType="1"/>
            </p:cNvSpPr>
            <p:nvPr/>
          </p:nvSpPr>
          <p:spPr bwMode="auto">
            <a:xfrm flipH="1">
              <a:off x="6112" y="12742"/>
              <a:ext cx="125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TW" altLang="en-US" smtClean="0">
                <a:solidFill>
                  <a:prstClr val="black"/>
                </a:solidFill>
                <a:latin typeface="Arial" panose="020B0604020202020204" pitchFamily="34" charset="0"/>
              </a:endParaRPr>
            </a:p>
          </p:txBody>
        </p:sp>
        <p:sp>
          <p:nvSpPr>
            <p:cNvPr id="13337" name="Rectangle 27"/>
            <p:cNvSpPr>
              <a:spLocks noChangeArrowheads="1"/>
            </p:cNvSpPr>
            <p:nvPr/>
          </p:nvSpPr>
          <p:spPr bwMode="auto">
            <a:xfrm>
              <a:off x="7364" y="12422"/>
              <a:ext cx="140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fontAlgn="base">
                <a:spcBef>
                  <a:spcPct val="0"/>
                </a:spcBef>
                <a:spcAft>
                  <a:spcPct val="0"/>
                </a:spcAft>
                <a:buClrTx/>
                <a:buSzTx/>
                <a:buFontTx/>
                <a:buNone/>
              </a:pPr>
              <a:r>
                <a:rPr lang="zh-TW" altLang="en-US" sz="1200" smtClean="0">
                  <a:solidFill>
                    <a:prstClr val="black"/>
                  </a:solidFill>
                  <a:latin typeface="標楷體" panose="03000509000000000000" pitchFamily="65" charset="-120"/>
                  <a:ea typeface="標楷體" panose="03000509000000000000" pitchFamily="65" charset="-120"/>
                </a:rPr>
                <a:t>加一配重</a:t>
              </a:r>
              <a:endParaRPr lang="zh-TW" altLang="en-US" sz="2000" smtClean="0">
                <a:solidFill>
                  <a:prstClr val="black"/>
                </a:solidFill>
                <a:latin typeface="Arial" panose="020B0604020202020204" pitchFamily="34" charset="0"/>
              </a:endParaRPr>
            </a:p>
          </p:txBody>
        </p:sp>
      </p:grpSp>
    </p:spTree>
    <p:extLst>
      <p:ext uri="{BB962C8B-B14F-4D97-AF65-F5344CB8AC3E}">
        <p14:creationId xmlns:p14="http://schemas.microsoft.com/office/powerpoint/2010/main" val="10643326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Mounting Directions of Tapered Roller Bearings</a:t>
            </a:r>
            <a:endParaRPr lang="en-US" dirty="0"/>
          </a:p>
        </p:txBody>
      </p:sp>
      <p:sp>
        <p:nvSpPr>
          <p:cNvPr id="3" name="Content Placeholder 2"/>
          <p:cNvSpPr>
            <a:spLocks noGrp="1"/>
          </p:cNvSpPr>
          <p:nvPr>
            <p:ph idx="1"/>
          </p:nvPr>
        </p:nvSpPr>
        <p:spPr>
          <a:xfrm>
            <a:off x="381000" y="762000"/>
            <a:ext cx="4191000" cy="6019800"/>
          </a:xfrm>
        </p:spPr>
        <p:txBody>
          <a:bodyPr/>
          <a:lstStyle/>
          <a:p>
            <a:r>
              <a:rPr lang="en-US" dirty="0" smtClean="0"/>
              <a:t>Mount pairs in opposite directions to counter the axial loads</a:t>
            </a:r>
          </a:p>
          <a:p>
            <a:r>
              <a:rPr lang="en-US" dirty="0" smtClean="0"/>
              <a:t>Can be mounted in </a:t>
            </a:r>
            <a:r>
              <a:rPr lang="en-US" i="1" dirty="0" smtClean="0"/>
              <a:t>direct mounting</a:t>
            </a:r>
            <a:r>
              <a:rPr lang="en-US" dirty="0" smtClean="0"/>
              <a:t> or </a:t>
            </a:r>
            <a:r>
              <a:rPr lang="en-US" i="1" dirty="0" smtClean="0"/>
              <a:t>indirect mounting</a:t>
            </a:r>
            <a:r>
              <a:rPr lang="en-US" dirty="0" smtClean="0"/>
              <a:t> configurations</a:t>
            </a:r>
          </a:p>
          <a:p>
            <a:r>
              <a:rPr lang="en-US" dirty="0" smtClean="0"/>
              <a:t>For the same effective spread </a:t>
            </a:r>
            <a:r>
              <a:rPr lang="en-US" i="1" dirty="0" err="1" smtClean="0"/>
              <a:t>a</a:t>
            </a:r>
            <a:r>
              <a:rPr lang="en-US" i="1" baseline="-25000" dirty="0" err="1" smtClean="0"/>
              <a:t>e</a:t>
            </a:r>
            <a:r>
              <a:rPr lang="en-US" dirty="0" smtClean="0"/>
              <a:t>, direct mounting requires greater geometric spread </a:t>
            </a:r>
            <a:r>
              <a:rPr lang="en-US" i="1" dirty="0" err="1" smtClean="0"/>
              <a:t>a</a:t>
            </a:r>
            <a:r>
              <a:rPr lang="en-US" i="1" baseline="-25000" dirty="0" err="1" smtClean="0"/>
              <a:t>g</a:t>
            </a:r>
            <a:endParaRPr lang="en-US" i="1" baseline="-25000" dirty="0" smtClean="0"/>
          </a:p>
          <a:p>
            <a:r>
              <a:rPr lang="en-US" dirty="0" smtClean="0"/>
              <a:t>For the same geometric spread </a:t>
            </a:r>
            <a:r>
              <a:rPr lang="en-US" i="1" dirty="0" err="1" smtClean="0"/>
              <a:t>a</a:t>
            </a:r>
            <a:r>
              <a:rPr lang="en-US" i="1" baseline="-25000" dirty="0" err="1" smtClean="0"/>
              <a:t>g</a:t>
            </a:r>
            <a:r>
              <a:rPr lang="en-US" dirty="0" smtClean="0"/>
              <a:t>, direct mounting provides smaller effect spread </a:t>
            </a:r>
            <a:r>
              <a:rPr lang="en-US" i="1" dirty="0" err="1" smtClean="0"/>
              <a:t>a</a:t>
            </a:r>
            <a:r>
              <a:rPr lang="en-US" i="1" baseline="-25000" dirty="0" err="1" smtClean="0"/>
              <a:t>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5" descr="bud29281_1114"/>
          <p:cNvPicPr>
            <a:picLocks noChangeAspect="1" noChangeArrowheads="1"/>
          </p:cNvPicPr>
          <p:nvPr/>
        </p:nvPicPr>
        <p:blipFill>
          <a:blip r:embed="rId2" cstate="print"/>
          <a:srcRect l="5335" t="4000" r="3846"/>
          <a:stretch>
            <a:fillRect/>
          </a:stretch>
        </p:blipFill>
        <p:spPr bwMode="auto">
          <a:xfrm>
            <a:off x="4495800" y="762000"/>
            <a:ext cx="4648200" cy="5562600"/>
          </a:xfrm>
          <a:prstGeom prst="rect">
            <a:avLst/>
          </a:prstGeom>
          <a:noFill/>
        </p:spPr>
      </p:pic>
      <p:sp>
        <p:nvSpPr>
          <p:cNvPr id="7" name="TextBox 6"/>
          <p:cNvSpPr txBox="1"/>
          <p:nvPr/>
        </p:nvSpPr>
        <p:spPr>
          <a:xfrm>
            <a:off x="5257800" y="6324600"/>
            <a:ext cx="1371600" cy="400110"/>
          </a:xfrm>
          <a:prstGeom prst="rect">
            <a:avLst/>
          </a:prstGeom>
          <a:noFill/>
        </p:spPr>
        <p:txBody>
          <a:bodyPr wrap="square" rtlCol="0">
            <a:spAutoFit/>
          </a:bodyPr>
          <a:lstStyle/>
          <a:p>
            <a:r>
              <a:rPr lang="en-US" sz="2000" dirty="0" smtClean="0"/>
              <a:t>Fig. 11–14</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Catalog Data (Fig. 11–15)</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2209800" y="1447800"/>
            <a:ext cx="4286250" cy="2809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Catalog Data (Fig. 11–15)</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15a"/>
          <p:cNvPicPr>
            <a:picLocks noChangeAspect="1" noChangeArrowheads="1"/>
          </p:cNvPicPr>
          <p:nvPr/>
        </p:nvPicPr>
        <p:blipFill>
          <a:blip r:embed="rId2" cstate="print"/>
          <a:srcRect t="24390"/>
          <a:stretch>
            <a:fillRect/>
          </a:stretch>
        </p:blipFill>
        <p:spPr bwMode="auto">
          <a:xfrm>
            <a:off x="457200" y="714700"/>
            <a:ext cx="8686800" cy="8646126"/>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Catalog Data (Fig. 11–15 continued)</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5" descr="bud29281_1115b"/>
          <p:cNvPicPr>
            <a:picLocks noChangeAspect="1" noChangeArrowheads="1"/>
          </p:cNvPicPr>
          <p:nvPr/>
        </p:nvPicPr>
        <p:blipFill>
          <a:blip r:embed="rId2" cstate="print"/>
          <a:srcRect t="6410"/>
          <a:stretch>
            <a:fillRect/>
          </a:stretch>
        </p:blipFill>
        <p:spPr bwMode="auto">
          <a:xfrm>
            <a:off x="381000" y="762000"/>
            <a:ext cx="8763000" cy="11552126"/>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Catalog Data (Fig. 11–15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FIG 11.12.jpg"/>
          <p:cNvPicPr>
            <a:picLocks noChangeAspect="1"/>
          </p:cNvPicPr>
          <p:nvPr/>
        </p:nvPicPr>
        <p:blipFill>
          <a:blip r:embed="rId2" cstate="print"/>
          <a:stretch>
            <a:fillRect/>
          </a:stretch>
        </p:blipFill>
        <p:spPr>
          <a:xfrm>
            <a:off x="609600" y="762000"/>
            <a:ext cx="7986319" cy="12954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Induced Thrust Load</a:t>
            </a:r>
            <a:endParaRPr lang="en-US" dirty="0"/>
          </a:p>
        </p:txBody>
      </p:sp>
      <p:sp>
        <p:nvSpPr>
          <p:cNvPr id="3" name="Content Placeholder 2"/>
          <p:cNvSpPr>
            <a:spLocks noGrp="1"/>
          </p:cNvSpPr>
          <p:nvPr>
            <p:ph idx="1"/>
          </p:nvPr>
        </p:nvSpPr>
        <p:spPr>
          <a:xfrm>
            <a:off x="381000" y="762000"/>
            <a:ext cx="8763000" cy="2286000"/>
          </a:xfrm>
        </p:spPr>
        <p:txBody>
          <a:bodyPr/>
          <a:lstStyle/>
          <a:p>
            <a:r>
              <a:rPr lang="en-US" dirty="0" smtClean="0"/>
              <a:t>A radial load induces a thrust reaction due to the roller angle.</a:t>
            </a:r>
          </a:p>
          <a:p>
            <a:endParaRPr lang="en-US" dirty="0" smtClean="0"/>
          </a:p>
          <a:p>
            <a:endParaRPr lang="en-US" dirty="0" smtClean="0"/>
          </a:p>
          <a:p>
            <a:r>
              <a:rPr lang="en-US" i="1" dirty="0" smtClean="0"/>
              <a:t>K</a:t>
            </a:r>
            <a:r>
              <a:rPr lang="en-US" dirty="0" smtClean="0"/>
              <a:t> is ratio of radial load rating to thrust load rating</a:t>
            </a:r>
          </a:p>
          <a:p>
            <a:r>
              <a:rPr lang="en-US" i="1" dirty="0" smtClean="0"/>
              <a:t>K</a:t>
            </a:r>
            <a:r>
              <a:rPr lang="en-US" dirty="0" smtClean="0"/>
              <a:t> is dependent on specific bearing, and is tabulated in catalog</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16"/>
          <p:cNvPicPr>
            <a:picLocks noChangeAspect="1" noChangeArrowheads="1"/>
          </p:cNvPicPr>
          <p:nvPr/>
        </p:nvPicPr>
        <p:blipFill>
          <a:blip r:embed="rId2" cstate="print"/>
          <a:srcRect l="943" t="6178"/>
          <a:stretch>
            <a:fillRect/>
          </a:stretch>
        </p:blipFill>
        <p:spPr bwMode="auto">
          <a:xfrm>
            <a:off x="457200" y="3048000"/>
            <a:ext cx="6228478" cy="3810000"/>
          </a:xfrm>
          <a:prstGeom prst="rect">
            <a:avLst/>
          </a:prstGeom>
          <a:noFill/>
        </p:spPr>
      </p:pic>
      <p:sp>
        <p:nvSpPr>
          <p:cNvPr id="7" name="TextBox 6"/>
          <p:cNvSpPr txBox="1"/>
          <p:nvPr/>
        </p:nvSpPr>
        <p:spPr>
          <a:xfrm>
            <a:off x="2971800" y="6457890"/>
            <a:ext cx="1371600" cy="400110"/>
          </a:xfrm>
          <a:prstGeom prst="rect">
            <a:avLst/>
          </a:prstGeom>
          <a:noFill/>
        </p:spPr>
        <p:txBody>
          <a:bodyPr wrap="square" rtlCol="0">
            <a:spAutoFit/>
          </a:bodyPr>
          <a:lstStyle/>
          <a:p>
            <a:r>
              <a:rPr lang="en-US" sz="2000" dirty="0" smtClean="0"/>
              <a:t>Fig. 11–16</a:t>
            </a:r>
          </a:p>
        </p:txBody>
      </p:sp>
      <p:pic>
        <p:nvPicPr>
          <p:cNvPr id="256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4525" y="1219200"/>
            <a:ext cx="5934075"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Radial Load</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The equivalent radial load for tapered roller bearings is found in similar form as before,</a:t>
            </a:r>
          </a:p>
          <a:p>
            <a:endParaRPr lang="en-US" dirty="0" smtClean="0"/>
          </a:p>
          <a:p>
            <a:r>
              <a:rPr lang="en-US" dirty="0" smtClean="0"/>
              <a:t>Timken recommends </a:t>
            </a:r>
            <a:r>
              <a:rPr lang="en-US" i="1" dirty="0" smtClean="0"/>
              <a:t>X</a:t>
            </a:r>
            <a:r>
              <a:rPr lang="en-US" dirty="0" smtClean="0"/>
              <a:t> = 0.4 and </a:t>
            </a:r>
            <a:r>
              <a:rPr lang="en-US" i="1" dirty="0" smtClean="0"/>
              <a:t>Y</a:t>
            </a:r>
            <a:r>
              <a:rPr lang="en-US" dirty="0" smtClean="0"/>
              <a:t> = </a:t>
            </a:r>
            <a:r>
              <a:rPr lang="en-US" i="1" dirty="0" smtClean="0"/>
              <a:t>K</a:t>
            </a:r>
          </a:p>
          <a:p>
            <a:endParaRPr lang="en-US" i="1" dirty="0" smtClean="0"/>
          </a:p>
          <a:p>
            <a:r>
              <a:rPr lang="en-US" i="1" dirty="0" err="1" smtClean="0"/>
              <a:t>F</a:t>
            </a:r>
            <a:r>
              <a:rPr lang="en-US" i="1" baseline="-25000" dirty="0" err="1" smtClean="0"/>
              <a:t>a</a:t>
            </a:r>
            <a:r>
              <a:rPr lang="en-US" dirty="0" smtClean="0"/>
              <a:t> is the net axial load carried by the bearing, including induced thrust load from the other bearing and the external axial load carried by the bearing.</a:t>
            </a:r>
          </a:p>
          <a:p>
            <a:r>
              <a:rPr lang="en-US" dirty="0" smtClean="0"/>
              <a:t>Only one of the bearings will carry the external axial load</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63842" name="Picture 2"/>
          <p:cNvPicPr>
            <a:picLocks noChangeAspect="1" noChangeArrowheads="1"/>
          </p:cNvPicPr>
          <p:nvPr/>
        </p:nvPicPr>
        <p:blipFill>
          <a:blip r:embed="rId2" cstate="print"/>
          <a:srcRect/>
          <a:stretch>
            <a:fillRect/>
          </a:stretch>
        </p:blipFill>
        <p:spPr bwMode="auto">
          <a:xfrm>
            <a:off x="3200400" y="1600200"/>
            <a:ext cx="2305050" cy="381000"/>
          </a:xfrm>
          <a:prstGeom prst="rect">
            <a:avLst/>
          </a:prstGeom>
          <a:noFill/>
          <a:ln w="9525">
            <a:noFill/>
            <a:miter lim="800000"/>
            <a:headEnd/>
            <a:tailEnd/>
          </a:ln>
        </p:spPr>
      </p:pic>
      <p:pic>
        <p:nvPicPr>
          <p:cNvPr id="163843" name="Picture 3"/>
          <p:cNvPicPr>
            <a:picLocks noChangeAspect="1" noChangeArrowheads="1"/>
          </p:cNvPicPr>
          <p:nvPr/>
        </p:nvPicPr>
        <p:blipFill>
          <a:blip r:embed="rId3" cstate="print"/>
          <a:srcRect/>
          <a:stretch>
            <a:fillRect/>
          </a:stretch>
        </p:blipFill>
        <p:spPr bwMode="auto">
          <a:xfrm>
            <a:off x="3200400" y="2438400"/>
            <a:ext cx="2486025" cy="46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9"/>
            <a:ext cx="7924800" cy="830997"/>
          </a:xfrm>
        </p:spPr>
        <p:txBody>
          <a:bodyPr/>
          <a:lstStyle/>
          <a:p>
            <a:r>
              <a:rPr lang="en-US" dirty="0" smtClean="0"/>
              <a:t>Determining Which Bearing Carries External Axial Load</a:t>
            </a:r>
            <a:endParaRPr lang="en-US" dirty="0"/>
          </a:p>
        </p:txBody>
      </p:sp>
      <p:sp>
        <p:nvSpPr>
          <p:cNvPr id="3" name="Content Placeholder 2"/>
          <p:cNvSpPr>
            <a:spLocks noGrp="1"/>
          </p:cNvSpPr>
          <p:nvPr>
            <p:ph idx="1"/>
          </p:nvPr>
        </p:nvSpPr>
        <p:spPr>
          <a:xfrm>
            <a:off x="381000" y="723900"/>
            <a:ext cx="8763000" cy="2133600"/>
          </a:xfrm>
        </p:spPr>
        <p:txBody>
          <a:bodyPr/>
          <a:lstStyle/>
          <a:p>
            <a:r>
              <a:rPr lang="en-US" dirty="0" smtClean="0"/>
              <a:t>Regardless of mounting direction or shaft orientation, visually inspect to determine which bearing is being “squeezed”</a:t>
            </a:r>
          </a:p>
          <a:p>
            <a:r>
              <a:rPr lang="en-US" dirty="0" smtClean="0"/>
              <a:t>Label this bearing as </a:t>
            </a:r>
            <a:r>
              <a:rPr lang="en-US" i="1" dirty="0" smtClean="0"/>
              <a:t>Bearing A</a:t>
            </a:r>
            <a:endParaRPr lang="en-US" i="1" dirty="0"/>
          </a:p>
        </p:txBody>
      </p:sp>
      <p:pic>
        <p:nvPicPr>
          <p:cNvPr id="5" name="Picture 5" descr="bud29281_1117"/>
          <p:cNvPicPr>
            <a:picLocks noChangeAspect="1" noChangeArrowheads="1"/>
          </p:cNvPicPr>
          <p:nvPr/>
        </p:nvPicPr>
        <p:blipFill>
          <a:blip r:embed="rId2" cstate="print"/>
          <a:srcRect t="5413"/>
          <a:stretch>
            <a:fillRect/>
          </a:stretch>
        </p:blipFill>
        <p:spPr bwMode="auto">
          <a:xfrm>
            <a:off x="1066800" y="1981200"/>
            <a:ext cx="6362392" cy="4876801"/>
          </a:xfrm>
          <a:prstGeom prst="rect">
            <a:avLst/>
          </a:prstGeom>
          <a:noFill/>
        </p:spPr>
      </p:pic>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6" name="TextBox 5"/>
          <p:cNvSpPr txBox="1"/>
          <p:nvPr/>
        </p:nvSpPr>
        <p:spPr>
          <a:xfrm>
            <a:off x="3276600" y="6457890"/>
            <a:ext cx="1371600" cy="400110"/>
          </a:xfrm>
          <a:prstGeom prst="rect">
            <a:avLst/>
          </a:prstGeom>
          <a:noFill/>
        </p:spPr>
        <p:txBody>
          <a:bodyPr wrap="square" rtlCol="0">
            <a:spAutoFit/>
          </a:bodyPr>
          <a:lstStyle/>
          <a:p>
            <a:r>
              <a:rPr lang="en-US" sz="2000" dirty="0" smtClean="0"/>
              <a:t>Fig. 11–17</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Axial Load</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Generally, </a:t>
            </a:r>
            <a:r>
              <a:rPr lang="en-US" i="1" dirty="0" smtClean="0"/>
              <a:t>Bearing A</a:t>
            </a:r>
            <a:r>
              <a:rPr lang="en-US" dirty="0" smtClean="0"/>
              <a:t> (the squeezed bearing) carries the net axial load</a:t>
            </a:r>
          </a:p>
          <a:p>
            <a:r>
              <a:rPr lang="en-US" dirty="0" smtClean="0"/>
              <a:t>Occasionally the induced thrust from </a:t>
            </a:r>
            <a:r>
              <a:rPr lang="en-US" i="1" dirty="0" smtClean="0"/>
              <a:t>Bearing A, </a:t>
            </a:r>
            <a:r>
              <a:rPr lang="en-US" i="1" dirty="0" err="1" smtClean="0"/>
              <a:t>F</a:t>
            </a:r>
            <a:r>
              <a:rPr lang="en-US" i="1" baseline="-25000" dirty="0" err="1" smtClean="0"/>
              <a:t>iA</a:t>
            </a:r>
            <a:r>
              <a:rPr lang="en-US" dirty="0" smtClean="0"/>
              <a:t>, is greater than the combination of the induced thrust from </a:t>
            </a:r>
            <a:r>
              <a:rPr lang="en-US" i="1" dirty="0" smtClean="0"/>
              <a:t>Bearing B, </a:t>
            </a:r>
            <a:r>
              <a:rPr lang="en-US" i="1" dirty="0" err="1" smtClean="0"/>
              <a:t>F</a:t>
            </a:r>
            <a:r>
              <a:rPr lang="en-US" i="1" baseline="-25000" dirty="0" err="1" smtClean="0"/>
              <a:t>iB</a:t>
            </a:r>
            <a:r>
              <a:rPr lang="en-US" i="1" dirty="0" smtClean="0"/>
              <a:t>, </a:t>
            </a:r>
            <a:r>
              <a:rPr lang="en-US" dirty="0" smtClean="0"/>
              <a:t>and the external axial load </a:t>
            </a:r>
            <a:r>
              <a:rPr lang="en-US" i="1" dirty="0" err="1" smtClean="0"/>
              <a:t>F</a:t>
            </a:r>
            <a:r>
              <a:rPr lang="en-US" i="1" baseline="-25000" dirty="0" err="1" smtClean="0"/>
              <a:t>ae</a:t>
            </a:r>
            <a:r>
              <a:rPr lang="en-US" dirty="0" smtClean="0"/>
              <a:t> , that is</a:t>
            </a:r>
          </a:p>
          <a:p>
            <a:endParaRPr lang="en-US" baseline="-25000" dirty="0" smtClean="0"/>
          </a:p>
          <a:p>
            <a:endParaRPr lang="en-US" baseline="-25000" dirty="0" smtClean="0"/>
          </a:p>
          <a:p>
            <a:r>
              <a:rPr lang="en-US" dirty="0" smtClean="0"/>
              <a:t>If this happens, then </a:t>
            </a:r>
            <a:r>
              <a:rPr lang="en-US" i="1" dirty="0" smtClean="0"/>
              <a:t>Bearing B</a:t>
            </a:r>
            <a:r>
              <a:rPr lang="en-US" dirty="0" smtClean="0"/>
              <a:t> actually carries the net axial load</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64866" name="Picture 2"/>
          <p:cNvPicPr>
            <a:picLocks noChangeAspect="1" noChangeArrowheads="1"/>
          </p:cNvPicPr>
          <p:nvPr/>
        </p:nvPicPr>
        <p:blipFill>
          <a:blip r:embed="rId2" cstate="print"/>
          <a:srcRect/>
          <a:stretch>
            <a:fillRect/>
          </a:stretch>
        </p:blipFill>
        <p:spPr bwMode="auto">
          <a:xfrm>
            <a:off x="3352800" y="2819400"/>
            <a:ext cx="2286000" cy="38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Radial Load</a:t>
            </a:r>
            <a:endParaRPr lang="en-US" dirty="0"/>
          </a:p>
        </p:txBody>
      </p:sp>
      <p:sp>
        <p:nvSpPr>
          <p:cNvPr id="3" name="Content Placeholder 2"/>
          <p:cNvSpPr>
            <a:spLocks noGrp="1"/>
          </p:cNvSpPr>
          <p:nvPr>
            <p:ph idx="1"/>
          </p:nvPr>
        </p:nvSpPr>
        <p:spPr>
          <a:xfrm>
            <a:off x="381000" y="762000"/>
            <a:ext cx="8763000" cy="5715000"/>
          </a:xfrm>
        </p:spPr>
        <p:txBody>
          <a:bodyPr/>
          <a:lstStyle/>
          <a:p>
            <a:r>
              <a:rPr lang="en-US" dirty="0" smtClean="0"/>
              <a:t>Timken recommends using the full radial load for the bearing that is not carrying the net axial load.</a:t>
            </a:r>
          </a:p>
          <a:p>
            <a:r>
              <a:rPr lang="en-US" dirty="0" smtClean="0"/>
              <a:t>Equivalent radial load equation:</a:t>
            </a:r>
          </a:p>
          <a:p>
            <a:endParaRPr lang="en-US" dirty="0" smtClean="0"/>
          </a:p>
          <a:p>
            <a:endParaRPr lang="en-US" dirty="0" smtClean="0"/>
          </a:p>
          <a:p>
            <a:endParaRPr lang="en-US" dirty="0" smtClean="0"/>
          </a:p>
          <a:p>
            <a:endParaRPr lang="en-US" dirty="0" smtClean="0"/>
          </a:p>
          <a:p>
            <a:endParaRPr lang="en-US" dirty="0" smtClean="0"/>
          </a:p>
          <a:p>
            <a:r>
              <a:rPr lang="en-US" dirty="0" smtClean="0"/>
              <a:t>If the equivalent radial load is less than the original radial load, then use the original radial load.</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98142"/>
            <a:ext cx="8763000" cy="1766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3"/>
          <p:cNvPicPr>
            <a:picLocks noChangeAspect="1" noChangeArrowheads="1"/>
          </p:cNvPicPr>
          <p:nvPr/>
        </p:nvPicPr>
        <p:blipFill>
          <a:blip r:embed="rId2">
            <a:lum bright="-2000" contrast="2000"/>
            <a:extLst>
              <a:ext uri="{28A0092B-C50C-407E-A947-70E740481C1C}">
                <a14:useLocalDpi xmlns:a14="http://schemas.microsoft.com/office/drawing/2010/main" val="0"/>
              </a:ext>
            </a:extLst>
          </a:blip>
          <a:srcRect b="1569"/>
          <a:stretch>
            <a:fillRect/>
          </a:stretch>
        </p:blipFill>
        <p:spPr bwMode="auto">
          <a:xfrm>
            <a:off x="0" y="908050"/>
            <a:ext cx="9144000"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01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11–8</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65890" name="Picture 2"/>
          <p:cNvPicPr>
            <a:picLocks noChangeAspect="1" noChangeArrowheads="1"/>
          </p:cNvPicPr>
          <p:nvPr/>
        </p:nvPicPr>
        <p:blipFill>
          <a:blip r:embed="rId2" cstate="print"/>
          <a:srcRect/>
          <a:stretch>
            <a:fillRect/>
          </a:stretch>
        </p:blipFill>
        <p:spPr bwMode="auto">
          <a:xfrm>
            <a:off x="605307" y="762001"/>
            <a:ext cx="8242480" cy="2096771"/>
          </a:xfrm>
          <a:prstGeom prst="rect">
            <a:avLst/>
          </a:prstGeom>
          <a:noFill/>
          <a:ln w="9525">
            <a:noFill/>
            <a:miter lim="800000"/>
            <a:headEnd/>
            <a:tailEnd/>
          </a:ln>
        </p:spPr>
      </p:pic>
      <p:pic>
        <p:nvPicPr>
          <p:cNvPr id="165891" name="Picture 3"/>
          <p:cNvPicPr>
            <a:picLocks noChangeAspect="1" noChangeArrowheads="1"/>
          </p:cNvPicPr>
          <p:nvPr/>
        </p:nvPicPr>
        <p:blipFill>
          <a:blip r:embed="rId3" cstate="print"/>
          <a:srcRect/>
          <a:stretch>
            <a:fillRect/>
          </a:stretch>
        </p:blipFill>
        <p:spPr bwMode="auto">
          <a:xfrm>
            <a:off x="2438400" y="2883647"/>
            <a:ext cx="4267200" cy="3974353"/>
          </a:xfrm>
          <a:prstGeom prst="rect">
            <a:avLst/>
          </a:prstGeom>
          <a:noFill/>
          <a:ln w="9525">
            <a:noFill/>
            <a:miter lim="800000"/>
            <a:headEnd/>
            <a:tailEnd/>
          </a:ln>
        </p:spPr>
      </p:pic>
      <p:sp>
        <p:nvSpPr>
          <p:cNvPr id="6" name="TextBox 5"/>
          <p:cNvSpPr txBox="1"/>
          <p:nvPr/>
        </p:nvSpPr>
        <p:spPr>
          <a:xfrm>
            <a:off x="3200400" y="6457890"/>
            <a:ext cx="1371600" cy="400110"/>
          </a:xfrm>
          <a:prstGeom prst="rect">
            <a:avLst/>
          </a:prstGeom>
          <a:noFill/>
        </p:spPr>
        <p:txBody>
          <a:bodyPr wrap="square" rtlCol="0">
            <a:spAutoFit/>
          </a:bodyPr>
          <a:lstStyle/>
          <a:p>
            <a:r>
              <a:rPr lang="en-US" sz="2000" dirty="0" smtClean="0"/>
              <a:t>Fig. 11–18</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11–8 (continued)</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166914" name="Picture 2"/>
          <p:cNvPicPr>
            <a:picLocks noChangeAspect="1" noChangeArrowheads="1"/>
          </p:cNvPicPr>
          <p:nvPr/>
        </p:nvPicPr>
        <p:blipFill>
          <a:blip r:embed="rId2" cstate="print"/>
          <a:srcRect/>
          <a:stretch>
            <a:fillRect/>
          </a:stretch>
        </p:blipFill>
        <p:spPr bwMode="auto">
          <a:xfrm>
            <a:off x="639976" y="741466"/>
            <a:ext cx="8168812" cy="3766140"/>
          </a:xfrm>
          <a:prstGeom prst="rect">
            <a:avLst/>
          </a:prstGeom>
          <a:noFill/>
          <a:ln w="9525">
            <a:noFill/>
            <a:miter lim="800000"/>
            <a:headEnd/>
            <a:tailEnd/>
          </a:ln>
        </p:spPr>
      </p:pic>
      <p:sp>
        <p:nvSpPr>
          <p:cNvPr id="8" name="TextBox 7"/>
          <p:cNvSpPr txBox="1"/>
          <p:nvPr/>
        </p:nvSpPr>
        <p:spPr>
          <a:xfrm>
            <a:off x="3962400" y="6457890"/>
            <a:ext cx="1371600" cy="400110"/>
          </a:xfrm>
          <a:prstGeom prst="rect">
            <a:avLst/>
          </a:prstGeom>
          <a:noFill/>
        </p:spPr>
        <p:txBody>
          <a:bodyPr wrap="square" rtlCol="0">
            <a:spAutoFit/>
          </a:bodyPr>
          <a:lstStyle/>
          <a:p>
            <a:r>
              <a:rPr lang="en-US" sz="2000" dirty="0" smtClean="0"/>
              <a:t>Fig. 11–18</a:t>
            </a:r>
          </a:p>
        </p:txBody>
      </p:sp>
      <p:pic>
        <p:nvPicPr>
          <p:cNvPr id="276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37" y="4744470"/>
            <a:ext cx="8179091" cy="1799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11–8 (continued)</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167938" name="Picture 2"/>
          <p:cNvPicPr>
            <a:picLocks noChangeAspect="1" noChangeArrowheads="1"/>
          </p:cNvPicPr>
          <p:nvPr/>
        </p:nvPicPr>
        <p:blipFill>
          <a:blip r:embed="rId2" cstate="print"/>
          <a:srcRect/>
          <a:stretch>
            <a:fillRect/>
          </a:stretch>
        </p:blipFill>
        <p:spPr bwMode="auto">
          <a:xfrm>
            <a:off x="592428" y="762001"/>
            <a:ext cx="8281116" cy="43942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11–8 (continued)</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306" y="762000"/>
            <a:ext cx="8281117" cy="5423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11–8 (continued)</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186" y="838201"/>
            <a:ext cx="8203842" cy="192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11–8 (continued)</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944" y="762001"/>
            <a:ext cx="8229600" cy="2174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944" y="3133726"/>
            <a:ext cx="8229600" cy="2592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11–8 (continued)</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791" y="838201"/>
            <a:ext cx="8358389" cy="396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Realized Bearing Reliability</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Eq. (11–9) was previously derived to determine a suitable catalog rated load for a given design situation and reliability goal.</a:t>
            </a:r>
          </a:p>
          <a:p>
            <a:endParaRPr lang="en-US" dirty="0" smtClean="0"/>
          </a:p>
          <a:p>
            <a:endParaRPr lang="en-US" dirty="0" smtClean="0"/>
          </a:p>
          <a:p>
            <a:r>
              <a:rPr lang="en-US" dirty="0" smtClean="0"/>
              <a:t>An actual bearing is selected from a catalog with a rating greater than </a:t>
            </a:r>
            <a:r>
              <a:rPr lang="en-US" i="1" dirty="0" smtClean="0"/>
              <a:t>C</a:t>
            </a:r>
            <a:r>
              <a:rPr lang="en-US" baseline="-25000" dirty="0" smtClean="0"/>
              <a:t>10</a:t>
            </a:r>
            <a:r>
              <a:rPr lang="en-US" dirty="0" smtClean="0"/>
              <a:t>.</a:t>
            </a:r>
          </a:p>
          <a:p>
            <a:r>
              <a:rPr lang="en-US" dirty="0" smtClean="0"/>
              <a:t>Sometimes it is desirable to determine the realized reliability from the actual bearing (that was slightly higher capacity than needed).</a:t>
            </a:r>
          </a:p>
          <a:p>
            <a:r>
              <a:rPr lang="en-US" dirty="0" smtClean="0"/>
              <a:t>Solving Eq. (11–9) for the reliability,</a:t>
            </a:r>
            <a:r>
              <a:rPr lang="en-US" i="1"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4950" y="4495800"/>
            <a:ext cx="746760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600200"/>
            <a:ext cx="78867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Realized Bearing Reliability</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Similarly for the alternate approximate equation, Eq. (11–10),</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450" y="1295400"/>
            <a:ext cx="859155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2600325"/>
            <a:ext cx="790575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11–9</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428" y="838201"/>
            <a:ext cx="8255358" cy="1449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28" y="3019425"/>
            <a:ext cx="8255358" cy="2645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428" y="2733675"/>
            <a:ext cx="94297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428" y="4495800"/>
            <a:ext cx="8096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Ball Bearings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6" descr="bud29281_1102"/>
          <p:cNvPicPr>
            <a:picLocks noChangeAspect="1" noChangeArrowheads="1"/>
          </p:cNvPicPr>
          <p:nvPr/>
        </p:nvPicPr>
        <p:blipFill>
          <a:blip r:embed="rId2" cstate="print"/>
          <a:srcRect t="5064"/>
          <a:stretch>
            <a:fillRect/>
          </a:stretch>
        </p:blipFill>
        <p:spPr bwMode="auto">
          <a:xfrm>
            <a:off x="440987" y="761999"/>
            <a:ext cx="8703013" cy="5653821"/>
          </a:xfrm>
          <a:prstGeom prst="rect">
            <a:avLst/>
          </a:prstGeom>
          <a:noFill/>
        </p:spPr>
      </p:pic>
      <p:sp>
        <p:nvSpPr>
          <p:cNvPr id="7" name="TextBox 6"/>
          <p:cNvSpPr txBox="1"/>
          <p:nvPr/>
        </p:nvSpPr>
        <p:spPr>
          <a:xfrm>
            <a:off x="4419600" y="6457890"/>
            <a:ext cx="1219200" cy="400110"/>
          </a:xfrm>
          <a:prstGeom prst="rect">
            <a:avLst/>
          </a:prstGeom>
          <a:noFill/>
        </p:spPr>
        <p:txBody>
          <a:bodyPr wrap="square" rtlCol="0">
            <a:spAutoFit/>
          </a:bodyPr>
          <a:lstStyle/>
          <a:p>
            <a:r>
              <a:rPr lang="en-US" sz="2000" dirty="0" smtClean="0"/>
              <a:t>Fig. 11–2</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Realized Reliability for Tapered Roller Bearings</a:t>
            </a:r>
            <a:endParaRPr lang="en-US" dirty="0"/>
          </a:p>
        </p:txBody>
      </p:sp>
      <p:sp>
        <p:nvSpPr>
          <p:cNvPr id="3" name="Content Placeholder 2"/>
          <p:cNvSpPr>
            <a:spLocks noGrp="1"/>
          </p:cNvSpPr>
          <p:nvPr>
            <p:ph idx="1"/>
          </p:nvPr>
        </p:nvSpPr>
        <p:spPr>
          <a:xfrm>
            <a:off x="381000" y="838200"/>
            <a:ext cx="8763000" cy="5791200"/>
          </a:xfrm>
        </p:spPr>
        <p:txBody>
          <a:bodyPr/>
          <a:lstStyle/>
          <a:p>
            <a:r>
              <a:rPr lang="en-US" dirty="0" smtClean="0"/>
              <a:t>Substituting typical Weibull parameters for tapered roller bearings into Eqs. (11–21) and (11–22) give realized reliability equations customized for tapered roller bearings.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58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0625" y="2019300"/>
            <a:ext cx="768667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343401"/>
            <a:ext cx="8763000" cy="811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428" y="838200"/>
            <a:ext cx="8281116" cy="4245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11–10</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68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28" y="1524000"/>
            <a:ext cx="94297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11–10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287" y="838200"/>
            <a:ext cx="8261500" cy="2548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338" y="1388905"/>
            <a:ext cx="80010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11–11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76131" name="Picture 3"/>
          <p:cNvPicPr>
            <a:picLocks noChangeAspect="1" noChangeArrowheads="1"/>
          </p:cNvPicPr>
          <p:nvPr/>
        </p:nvPicPr>
        <p:blipFill>
          <a:blip r:embed="rId2" cstate="print"/>
          <a:srcRect/>
          <a:stretch>
            <a:fillRect/>
          </a:stretch>
        </p:blipFill>
        <p:spPr bwMode="auto">
          <a:xfrm>
            <a:off x="605307" y="2836484"/>
            <a:ext cx="8274151" cy="3621406"/>
          </a:xfrm>
          <a:prstGeom prst="rect">
            <a:avLst/>
          </a:prstGeom>
          <a:noFill/>
          <a:ln w="9525">
            <a:noFill/>
            <a:miter lim="800000"/>
            <a:headEnd/>
            <a:tailEnd/>
          </a:ln>
        </p:spPr>
      </p:pic>
      <p:sp>
        <p:nvSpPr>
          <p:cNvPr id="6" name="TextBox 5"/>
          <p:cNvSpPr txBox="1"/>
          <p:nvPr/>
        </p:nvSpPr>
        <p:spPr>
          <a:xfrm>
            <a:off x="3581400" y="6457890"/>
            <a:ext cx="1371600" cy="400110"/>
          </a:xfrm>
          <a:prstGeom prst="rect">
            <a:avLst/>
          </a:prstGeom>
          <a:noFill/>
        </p:spPr>
        <p:txBody>
          <a:bodyPr wrap="square" rtlCol="0">
            <a:spAutoFit/>
          </a:bodyPr>
          <a:lstStyle/>
          <a:p>
            <a:r>
              <a:rPr lang="en-US" sz="2000" dirty="0" smtClean="0"/>
              <a:t>Fig. 11–19</a:t>
            </a:r>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307" y="762001"/>
            <a:ext cx="8306874" cy="1958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11–11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206" y="1066800"/>
            <a:ext cx="8267460" cy="3819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206" y="762000"/>
            <a:ext cx="8953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11–11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428" y="838201"/>
            <a:ext cx="8242479" cy="3793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622" y="3867150"/>
            <a:ext cx="80962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11–11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429" y="752476"/>
            <a:ext cx="8281116" cy="5323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599" y="5334000"/>
            <a:ext cx="80962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600" y="3759155"/>
            <a:ext cx="80962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600" y="2681623"/>
            <a:ext cx="80962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9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600" y="1066800"/>
            <a:ext cx="80962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Bearing Lubrication</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The purposes of bearing lubrication</a:t>
            </a:r>
          </a:p>
          <a:p>
            <a:pPr lvl="1"/>
            <a:r>
              <a:rPr lang="en-US" dirty="0" smtClean="0"/>
              <a:t>To provide a film of lubricant between the sliding and rolling surfaces</a:t>
            </a:r>
          </a:p>
          <a:p>
            <a:pPr lvl="1"/>
            <a:r>
              <a:rPr lang="en-US" dirty="0" smtClean="0"/>
              <a:t>To help distribute and dissipate heat</a:t>
            </a:r>
          </a:p>
          <a:p>
            <a:pPr lvl="1"/>
            <a:r>
              <a:rPr lang="en-US" dirty="0" smtClean="0"/>
              <a:t>To prevent corrosion of the bearing surfaces</a:t>
            </a:r>
          </a:p>
          <a:p>
            <a:pPr lvl="1"/>
            <a:r>
              <a:rPr lang="en-US" dirty="0" smtClean="0"/>
              <a:t>To protect the parts from the entrance of foreign matter</a:t>
            </a:r>
          </a:p>
          <a:p>
            <a:pPr lvl="1"/>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Bearing Lubrication</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Either oil or grease may be used, with each having advantages in certain situations.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0226" name="Picture 2"/>
          <p:cNvPicPr>
            <a:picLocks noChangeAspect="1" noChangeArrowheads="1"/>
          </p:cNvPicPr>
          <p:nvPr/>
        </p:nvPicPr>
        <p:blipFill>
          <a:blip r:embed="rId2" cstate="print"/>
          <a:srcRect/>
          <a:stretch>
            <a:fillRect/>
          </a:stretch>
        </p:blipFill>
        <p:spPr bwMode="auto">
          <a:xfrm>
            <a:off x="457200" y="1810348"/>
            <a:ext cx="8686801" cy="33656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Common Bearing Mounting Configurations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20"/>
          <p:cNvPicPr>
            <a:picLocks noChangeAspect="1" noChangeArrowheads="1"/>
          </p:cNvPicPr>
          <p:nvPr/>
        </p:nvPicPr>
        <p:blipFill>
          <a:blip r:embed="rId2" cstate="print"/>
          <a:srcRect t="5953"/>
          <a:stretch>
            <a:fillRect/>
          </a:stretch>
        </p:blipFill>
        <p:spPr bwMode="auto">
          <a:xfrm>
            <a:off x="2232893" y="990600"/>
            <a:ext cx="4701307" cy="2743199"/>
          </a:xfrm>
          <a:prstGeom prst="rect">
            <a:avLst/>
          </a:prstGeom>
          <a:noFill/>
        </p:spPr>
      </p:pic>
      <p:pic>
        <p:nvPicPr>
          <p:cNvPr id="6" name="Picture 5" descr="bud29281_1121"/>
          <p:cNvPicPr>
            <a:picLocks noChangeAspect="1" noChangeArrowheads="1"/>
          </p:cNvPicPr>
          <p:nvPr/>
        </p:nvPicPr>
        <p:blipFill>
          <a:blip r:embed="rId3" cstate="print"/>
          <a:srcRect l="7000" t="12410" r="10000" b="9518"/>
          <a:stretch>
            <a:fillRect/>
          </a:stretch>
        </p:blipFill>
        <p:spPr bwMode="auto">
          <a:xfrm>
            <a:off x="2209800" y="3933022"/>
            <a:ext cx="4495800" cy="2924978"/>
          </a:xfrm>
          <a:prstGeom prst="rect">
            <a:avLst/>
          </a:prstGeom>
          <a:noFill/>
        </p:spPr>
      </p:pic>
      <p:sp>
        <p:nvSpPr>
          <p:cNvPr id="7" name="TextBox 6"/>
          <p:cNvSpPr txBox="1"/>
          <p:nvPr/>
        </p:nvSpPr>
        <p:spPr>
          <a:xfrm>
            <a:off x="762000" y="3200400"/>
            <a:ext cx="1371600" cy="400110"/>
          </a:xfrm>
          <a:prstGeom prst="rect">
            <a:avLst/>
          </a:prstGeom>
          <a:noFill/>
        </p:spPr>
        <p:txBody>
          <a:bodyPr wrap="square" rtlCol="0">
            <a:spAutoFit/>
          </a:bodyPr>
          <a:lstStyle/>
          <a:p>
            <a:r>
              <a:rPr lang="en-US" sz="2000" dirty="0" smtClean="0"/>
              <a:t>Fig. 11–20</a:t>
            </a:r>
          </a:p>
        </p:txBody>
      </p:sp>
      <p:sp>
        <p:nvSpPr>
          <p:cNvPr id="8" name="TextBox 7"/>
          <p:cNvSpPr txBox="1"/>
          <p:nvPr/>
        </p:nvSpPr>
        <p:spPr>
          <a:xfrm>
            <a:off x="838200" y="6457890"/>
            <a:ext cx="1371600" cy="400110"/>
          </a:xfrm>
          <a:prstGeom prst="rect">
            <a:avLst/>
          </a:prstGeom>
          <a:noFill/>
        </p:spPr>
        <p:txBody>
          <a:bodyPr wrap="square" rtlCol="0">
            <a:spAutoFit/>
          </a:bodyPr>
          <a:lstStyle/>
          <a:p>
            <a:r>
              <a:rPr lang="en-US" sz="2000" dirty="0" smtClean="0"/>
              <a:t>Fig. 11–21</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Roller Bearings</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4" name="Picture 6" descr="bud29281_1103"/>
          <p:cNvPicPr>
            <a:picLocks noChangeAspect="1" noChangeArrowheads="1"/>
          </p:cNvPicPr>
          <p:nvPr/>
        </p:nvPicPr>
        <p:blipFill>
          <a:blip r:embed="rId2" cstate="print"/>
          <a:srcRect t="3897"/>
          <a:stretch>
            <a:fillRect/>
          </a:stretch>
        </p:blipFill>
        <p:spPr bwMode="auto">
          <a:xfrm>
            <a:off x="2265680" y="762001"/>
            <a:ext cx="4820920" cy="5562600"/>
          </a:xfrm>
          <a:prstGeom prst="rect">
            <a:avLst/>
          </a:prstGeom>
          <a:noFill/>
        </p:spPr>
      </p:pic>
      <p:sp>
        <p:nvSpPr>
          <p:cNvPr id="5" name="Text Box 5"/>
          <p:cNvSpPr txBox="1">
            <a:spLocks noChangeArrowheads="1"/>
          </p:cNvSpPr>
          <p:nvPr/>
        </p:nvSpPr>
        <p:spPr bwMode="auto">
          <a:xfrm>
            <a:off x="2057400" y="3762375"/>
            <a:ext cx="1663700" cy="304800"/>
          </a:xfrm>
          <a:prstGeom prst="rect">
            <a:avLst/>
          </a:prstGeom>
          <a:noFill/>
          <a:ln w="9525">
            <a:noFill/>
            <a:miter lim="800000"/>
            <a:headEnd/>
            <a:tailEnd/>
          </a:ln>
        </p:spPr>
        <p:txBody>
          <a:bodyPr wrap="none">
            <a:spAutoFit/>
          </a:bodyPr>
          <a:lstStyle/>
          <a:p>
            <a:r>
              <a:rPr lang="en-US" sz="1400" dirty="0"/>
              <a:t>Straight Cylindrical</a:t>
            </a:r>
          </a:p>
        </p:txBody>
      </p:sp>
      <p:sp>
        <p:nvSpPr>
          <p:cNvPr id="6" name="Text Box 6"/>
          <p:cNvSpPr txBox="1">
            <a:spLocks noChangeArrowheads="1"/>
          </p:cNvSpPr>
          <p:nvPr/>
        </p:nvSpPr>
        <p:spPr bwMode="auto">
          <a:xfrm>
            <a:off x="3810000" y="3762375"/>
            <a:ext cx="1978025" cy="304800"/>
          </a:xfrm>
          <a:prstGeom prst="rect">
            <a:avLst/>
          </a:prstGeom>
          <a:noFill/>
          <a:ln w="9525">
            <a:noFill/>
            <a:miter lim="800000"/>
            <a:headEnd/>
            <a:tailEnd/>
          </a:ln>
        </p:spPr>
        <p:txBody>
          <a:bodyPr wrap="none">
            <a:spAutoFit/>
          </a:bodyPr>
          <a:lstStyle/>
          <a:p>
            <a:r>
              <a:rPr lang="en-US" sz="1400" dirty="0"/>
              <a:t>Spherical Roller, thrust</a:t>
            </a:r>
          </a:p>
        </p:txBody>
      </p:sp>
      <p:sp>
        <p:nvSpPr>
          <p:cNvPr id="7" name="Text Box 7"/>
          <p:cNvSpPr txBox="1">
            <a:spLocks noChangeArrowheads="1"/>
          </p:cNvSpPr>
          <p:nvPr/>
        </p:nvSpPr>
        <p:spPr bwMode="auto">
          <a:xfrm>
            <a:off x="5715000" y="3762375"/>
            <a:ext cx="1827213" cy="304800"/>
          </a:xfrm>
          <a:prstGeom prst="rect">
            <a:avLst/>
          </a:prstGeom>
          <a:noFill/>
          <a:ln w="9525">
            <a:noFill/>
            <a:miter lim="800000"/>
            <a:headEnd/>
            <a:tailEnd/>
          </a:ln>
        </p:spPr>
        <p:txBody>
          <a:bodyPr wrap="none">
            <a:spAutoFit/>
          </a:bodyPr>
          <a:lstStyle/>
          <a:p>
            <a:r>
              <a:rPr lang="en-US" sz="1400" dirty="0"/>
              <a:t>Tapered roller, thrust</a:t>
            </a:r>
          </a:p>
        </p:txBody>
      </p:sp>
      <p:sp>
        <p:nvSpPr>
          <p:cNvPr id="8" name="Text Box 8"/>
          <p:cNvSpPr txBox="1">
            <a:spLocks noChangeArrowheads="1"/>
          </p:cNvSpPr>
          <p:nvPr/>
        </p:nvSpPr>
        <p:spPr bwMode="auto">
          <a:xfrm>
            <a:off x="2743200" y="6296025"/>
            <a:ext cx="746125" cy="304800"/>
          </a:xfrm>
          <a:prstGeom prst="rect">
            <a:avLst/>
          </a:prstGeom>
          <a:noFill/>
          <a:ln w="9525">
            <a:noFill/>
            <a:miter lim="800000"/>
            <a:headEnd/>
            <a:tailEnd/>
          </a:ln>
        </p:spPr>
        <p:txBody>
          <a:bodyPr wrap="none">
            <a:spAutoFit/>
          </a:bodyPr>
          <a:lstStyle/>
          <a:p>
            <a:r>
              <a:rPr lang="en-US" sz="1400" dirty="0"/>
              <a:t>Needle</a:t>
            </a:r>
          </a:p>
        </p:txBody>
      </p:sp>
      <p:sp>
        <p:nvSpPr>
          <p:cNvPr id="9" name="Text Box 9"/>
          <p:cNvSpPr txBox="1">
            <a:spLocks noChangeArrowheads="1"/>
          </p:cNvSpPr>
          <p:nvPr/>
        </p:nvSpPr>
        <p:spPr bwMode="auto">
          <a:xfrm>
            <a:off x="4191000" y="6296025"/>
            <a:ext cx="1285875" cy="304800"/>
          </a:xfrm>
          <a:prstGeom prst="rect">
            <a:avLst/>
          </a:prstGeom>
          <a:noFill/>
          <a:ln w="9525">
            <a:noFill/>
            <a:miter lim="800000"/>
            <a:headEnd/>
            <a:tailEnd/>
          </a:ln>
        </p:spPr>
        <p:txBody>
          <a:bodyPr wrap="none">
            <a:spAutoFit/>
          </a:bodyPr>
          <a:lstStyle/>
          <a:p>
            <a:r>
              <a:rPr lang="en-US" sz="1400" dirty="0"/>
              <a:t>Tapered roller</a:t>
            </a:r>
          </a:p>
        </p:txBody>
      </p:sp>
      <p:sp>
        <p:nvSpPr>
          <p:cNvPr id="10" name="Text Box 10"/>
          <p:cNvSpPr txBox="1">
            <a:spLocks noChangeArrowheads="1"/>
          </p:cNvSpPr>
          <p:nvPr/>
        </p:nvSpPr>
        <p:spPr bwMode="auto">
          <a:xfrm>
            <a:off x="5616575" y="6296025"/>
            <a:ext cx="2232025" cy="304800"/>
          </a:xfrm>
          <a:prstGeom prst="rect">
            <a:avLst/>
          </a:prstGeom>
          <a:noFill/>
          <a:ln w="9525">
            <a:noFill/>
            <a:miter lim="800000"/>
            <a:headEnd/>
            <a:tailEnd/>
          </a:ln>
        </p:spPr>
        <p:txBody>
          <a:bodyPr wrap="none">
            <a:spAutoFit/>
          </a:bodyPr>
          <a:lstStyle/>
          <a:p>
            <a:r>
              <a:rPr lang="en-US" sz="1400" dirty="0"/>
              <a:t>Steep-angle tapered roller</a:t>
            </a:r>
          </a:p>
        </p:txBody>
      </p:sp>
      <p:sp>
        <p:nvSpPr>
          <p:cNvPr id="11" name="TextBox 10"/>
          <p:cNvSpPr txBox="1"/>
          <p:nvPr/>
        </p:nvSpPr>
        <p:spPr>
          <a:xfrm>
            <a:off x="990600" y="6324600"/>
            <a:ext cx="1219200" cy="400110"/>
          </a:xfrm>
          <a:prstGeom prst="rect">
            <a:avLst/>
          </a:prstGeom>
          <a:noFill/>
        </p:spPr>
        <p:txBody>
          <a:bodyPr wrap="square" rtlCol="0">
            <a:spAutoFit/>
          </a:bodyPr>
          <a:lstStyle/>
          <a:p>
            <a:r>
              <a:rPr lang="en-US" sz="2000" dirty="0" smtClean="0"/>
              <a:t>Fig. 11–3</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Common Bearing Mounting Configurations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5" descr="bud29281_1122"/>
          <p:cNvPicPr>
            <a:picLocks noChangeAspect="1" noChangeArrowheads="1"/>
          </p:cNvPicPr>
          <p:nvPr/>
        </p:nvPicPr>
        <p:blipFill>
          <a:blip r:embed="rId2" cstate="print"/>
          <a:srcRect t="10345"/>
          <a:stretch>
            <a:fillRect/>
          </a:stretch>
        </p:blipFill>
        <p:spPr bwMode="auto">
          <a:xfrm>
            <a:off x="609600" y="1143000"/>
            <a:ext cx="8382000" cy="2641600"/>
          </a:xfrm>
          <a:prstGeom prst="rect">
            <a:avLst/>
          </a:prstGeom>
          <a:noFill/>
        </p:spPr>
      </p:pic>
      <p:sp>
        <p:nvSpPr>
          <p:cNvPr id="9" name="TextBox 8"/>
          <p:cNvSpPr txBox="1"/>
          <p:nvPr/>
        </p:nvSpPr>
        <p:spPr>
          <a:xfrm>
            <a:off x="4038600" y="3657600"/>
            <a:ext cx="1371600" cy="400110"/>
          </a:xfrm>
          <a:prstGeom prst="rect">
            <a:avLst/>
          </a:prstGeom>
          <a:noFill/>
        </p:spPr>
        <p:txBody>
          <a:bodyPr wrap="square" rtlCol="0">
            <a:spAutoFit/>
          </a:bodyPr>
          <a:lstStyle/>
          <a:p>
            <a:r>
              <a:rPr lang="en-US" sz="2000" dirty="0" smtClean="0"/>
              <a:t>Fig. 11–22</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Common Bearing Mounting Configurations</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5" descr="bud29281_1123"/>
          <p:cNvPicPr>
            <a:picLocks noChangeAspect="1" noChangeArrowheads="1"/>
          </p:cNvPicPr>
          <p:nvPr/>
        </p:nvPicPr>
        <p:blipFill>
          <a:blip r:embed="rId2" cstate="print"/>
          <a:srcRect l="6250" t="5436" r="6250"/>
          <a:stretch>
            <a:fillRect/>
          </a:stretch>
        </p:blipFill>
        <p:spPr bwMode="auto">
          <a:xfrm>
            <a:off x="2362200" y="1143000"/>
            <a:ext cx="4424619" cy="4398282"/>
          </a:xfrm>
          <a:prstGeom prst="rect">
            <a:avLst/>
          </a:prstGeom>
          <a:noFill/>
        </p:spPr>
      </p:pic>
      <p:sp>
        <p:nvSpPr>
          <p:cNvPr id="8" name="TextBox 7"/>
          <p:cNvSpPr txBox="1"/>
          <p:nvPr/>
        </p:nvSpPr>
        <p:spPr>
          <a:xfrm>
            <a:off x="3962400" y="5715000"/>
            <a:ext cx="1371600" cy="400110"/>
          </a:xfrm>
          <a:prstGeom prst="rect">
            <a:avLst/>
          </a:prstGeom>
          <a:noFill/>
        </p:spPr>
        <p:txBody>
          <a:bodyPr wrap="square" rtlCol="0">
            <a:spAutoFit/>
          </a:bodyPr>
          <a:lstStyle/>
          <a:p>
            <a:r>
              <a:rPr lang="en-US" sz="2000" dirty="0" smtClean="0"/>
              <a:t>Fig. 11–23</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頁尾版面配置區 2"/>
          <p:cNvSpPr>
            <a:spLocks noGrp="1"/>
          </p:cNvSpPr>
          <p:nvPr>
            <p:ph type="ftr" sz="quarter" idx="11"/>
          </p:nvPr>
        </p:nvSpPr>
        <p:spPr/>
        <p:txBody>
          <a:bodyPr/>
          <a:lstStyle/>
          <a:p>
            <a:r>
              <a:rPr lang="en-US" smtClean="0"/>
              <a:t>Shigley’s Mechanical Engineering Design</a:t>
            </a:r>
            <a:endParaRPr lang="en-US" dirty="0"/>
          </a:p>
        </p:txBody>
      </p:sp>
      <p:pic>
        <p:nvPicPr>
          <p:cNvPr id="4" name="圖片 3"/>
          <p:cNvPicPr>
            <a:picLocks noChangeAspect="1"/>
          </p:cNvPicPr>
          <p:nvPr/>
        </p:nvPicPr>
        <p:blipFill>
          <a:blip r:embed="rId2"/>
          <a:stretch>
            <a:fillRect/>
          </a:stretch>
        </p:blipFill>
        <p:spPr>
          <a:xfrm>
            <a:off x="609601" y="1163312"/>
            <a:ext cx="8229600" cy="4687177"/>
          </a:xfrm>
          <a:prstGeom prst="rect">
            <a:avLst/>
          </a:prstGeom>
        </p:spPr>
      </p:pic>
    </p:spTree>
    <p:extLst>
      <p:ext uri="{BB962C8B-B14F-4D97-AF65-F5344CB8AC3E}">
        <p14:creationId xmlns:p14="http://schemas.microsoft.com/office/powerpoint/2010/main" val="28226573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Duplexing</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When maximum stiffness and resistance to shaft misalignment is desired, pairs of angular-contact bearings can be used in an arrangement called </a:t>
            </a:r>
            <a:r>
              <a:rPr lang="en-US" i="1" dirty="0" smtClean="0"/>
              <a:t>duplexing</a:t>
            </a:r>
            <a:r>
              <a:rPr lang="en-US" dirty="0" smtClean="0"/>
              <a:t>.</a:t>
            </a:r>
          </a:p>
          <a:p>
            <a:r>
              <a:rPr lang="en-US" dirty="0" smtClean="0"/>
              <a:t>Duplex bearings have rings ground with an offset.</a:t>
            </a:r>
          </a:p>
          <a:p>
            <a:r>
              <a:rPr lang="en-US" dirty="0" smtClean="0"/>
              <a:t>When pairs are clamped together, a preload is established.</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1250" name="Picture 2"/>
          <p:cNvPicPr>
            <a:picLocks noChangeAspect="1" noChangeArrowheads="1"/>
          </p:cNvPicPr>
          <p:nvPr/>
        </p:nvPicPr>
        <p:blipFill>
          <a:blip r:embed="rId2" cstate="print"/>
          <a:srcRect/>
          <a:stretch>
            <a:fillRect/>
          </a:stretch>
        </p:blipFill>
        <p:spPr bwMode="auto">
          <a:xfrm>
            <a:off x="2895600" y="3581400"/>
            <a:ext cx="3133725" cy="183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Duplexing Arrangements</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Three common duplexing arrangements:</a:t>
            </a:r>
          </a:p>
          <a:p>
            <a:pPr marL="859536" lvl="1" indent="-457200">
              <a:buAutoNum type="alphaLcParenBoth"/>
            </a:pPr>
            <a:r>
              <a:rPr lang="en-US" dirty="0" smtClean="0"/>
              <a:t>DF mounting – Face to face, good for radial and thrust loads from either direction</a:t>
            </a:r>
          </a:p>
          <a:p>
            <a:pPr marL="859536" lvl="1" indent="-457200">
              <a:buAutoNum type="alphaLcParenBoth"/>
            </a:pPr>
            <a:r>
              <a:rPr lang="en-US" dirty="0" smtClean="0"/>
              <a:t>DB mounting – Back to back, same as DF, but with greater alignment stiffness</a:t>
            </a:r>
          </a:p>
          <a:p>
            <a:pPr marL="859536" lvl="1" indent="-457200">
              <a:buAutoNum type="alphaLcParenBoth"/>
            </a:pPr>
            <a:r>
              <a:rPr lang="en-US" dirty="0" smtClean="0"/>
              <a:t>DT mounting – Tandem, good for thrust only in one direction</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24"/>
          <p:cNvPicPr>
            <a:picLocks noChangeAspect="1" noChangeArrowheads="1"/>
          </p:cNvPicPr>
          <p:nvPr/>
        </p:nvPicPr>
        <p:blipFill>
          <a:blip r:embed="rId2" cstate="print"/>
          <a:srcRect t="14097"/>
          <a:stretch>
            <a:fillRect/>
          </a:stretch>
        </p:blipFill>
        <p:spPr bwMode="auto">
          <a:xfrm>
            <a:off x="609600" y="3886200"/>
            <a:ext cx="8229600" cy="1857375"/>
          </a:xfrm>
          <a:prstGeom prst="rect">
            <a:avLst/>
          </a:prstGeom>
          <a:noFill/>
        </p:spPr>
      </p:pic>
      <p:sp>
        <p:nvSpPr>
          <p:cNvPr id="6" name="TextBox 5"/>
          <p:cNvSpPr txBox="1"/>
          <p:nvPr/>
        </p:nvSpPr>
        <p:spPr>
          <a:xfrm>
            <a:off x="4114800" y="5867400"/>
            <a:ext cx="1371600" cy="400110"/>
          </a:xfrm>
          <a:prstGeom prst="rect">
            <a:avLst/>
          </a:prstGeom>
          <a:noFill/>
        </p:spPr>
        <p:txBody>
          <a:bodyPr wrap="square" rtlCol="0">
            <a:spAutoFit/>
          </a:bodyPr>
          <a:lstStyle/>
          <a:p>
            <a:r>
              <a:rPr lang="en-US" sz="2000" dirty="0" smtClean="0"/>
              <a:t>Fig. 11–24</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Preferred Fits</a:t>
            </a:r>
            <a:endParaRPr lang="en-US" dirty="0"/>
          </a:p>
        </p:txBody>
      </p:sp>
      <p:sp>
        <p:nvSpPr>
          <p:cNvPr id="3" name="Content Placeholder 2"/>
          <p:cNvSpPr>
            <a:spLocks noGrp="1"/>
          </p:cNvSpPr>
          <p:nvPr>
            <p:ph idx="1"/>
          </p:nvPr>
        </p:nvSpPr>
        <p:spPr>
          <a:xfrm>
            <a:off x="381000" y="838200"/>
            <a:ext cx="8763000" cy="5715000"/>
          </a:xfrm>
        </p:spPr>
        <p:txBody>
          <a:bodyPr/>
          <a:lstStyle/>
          <a:p>
            <a:r>
              <a:rPr lang="en-US" dirty="0" smtClean="0"/>
              <a:t>Rotating ring usually requires a press fit</a:t>
            </a:r>
          </a:p>
          <a:p>
            <a:r>
              <a:rPr lang="en-US" dirty="0" smtClean="0"/>
              <a:t>Stationary ring usually best with a push fit</a:t>
            </a:r>
          </a:p>
          <a:p>
            <a:r>
              <a:rPr lang="en-US" dirty="0" smtClean="0"/>
              <a:t>Allows stationary ring to creep, bringing new portions into the load-bearing zone to equalize wear</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Preloading</a:t>
            </a:r>
            <a:endParaRPr lang="en-US" dirty="0"/>
          </a:p>
        </p:txBody>
      </p:sp>
      <p:sp>
        <p:nvSpPr>
          <p:cNvPr id="3" name="Content Placeholder 2"/>
          <p:cNvSpPr>
            <a:spLocks noGrp="1"/>
          </p:cNvSpPr>
          <p:nvPr>
            <p:ph idx="1"/>
          </p:nvPr>
        </p:nvSpPr>
        <p:spPr>
          <a:xfrm>
            <a:off x="381000" y="838200"/>
            <a:ext cx="8763000" cy="5791200"/>
          </a:xfrm>
        </p:spPr>
        <p:txBody>
          <a:bodyPr/>
          <a:lstStyle/>
          <a:p>
            <a:r>
              <a:rPr lang="en-US" dirty="0" smtClean="0"/>
              <a:t>Object of preloading</a:t>
            </a:r>
          </a:p>
          <a:p>
            <a:pPr lvl="1"/>
            <a:r>
              <a:rPr lang="en-US" dirty="0" smtClean="0"/>
              <a:t>Remove internal clearance</a:t>
            </a:r>
          </a:p>
          <a:p>
            <a:pPr lvl="1"/>
            <a:r>
              <a:rPr lang="en-US" dirty="0" smtClean="0"/>
              <a:t>Increase fatigue life</a:t>
            </a:r>
          </a:p>
          <a:p>
            <a:pPr lvl="1"/>
            <a:r>
              <a:rPr lang="en-US" dirty="0" smtClean="0"/>
              <a:t>Decrease shaft slope at bearing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25"/>
          <p:cNvPicPr>
            <a:picLocks noChangeAspect="1" noChangeArrowheads="1"/>
          </p:cNvPicPr>
          <p:nvPr/>
        </p:nvPicPr>
        <p:blipFill>
          <a:blip r:embed="rId2" cstate="print"/>
          <a:srcRect t="3765"/>
          <a:stretch>
            <a:fillRect/>
          </a:stretch>
        </p:blipFill>
        <p:spPr bwMode="auto">
          <a:xfrm>
            <a:off x="2133600" y="2743200"/>
            <a:ext cx="4469976" cy="3962400"/>
          </a:xfrm>
          <a:prstGeom prst="rect">
            <a:avLst/>
          </a:prstGeom>
          <a:noFill/>
        </p:spPr>
      </p:pic>
      <p:sp>
        <p:nvSpPr>
          <p:cNvPr id="6" name="TextBox 5"/>
          <p:cNvSpPr txBox="1"/>
          <p:nvPr/>
        </p:nvSpPr>
        <p:spPr>
          <a:xfrm>
            <a:off x="1981200" y="6457890"/>
            <a:ext cx="1371600" cy="400110"/>
          </a:xfrm>
          <a:prstGeom prst="rect">
            <a:avLst/>
          </a:prstGeom>
          <a:noFill/>
        </p:spPr>
        <p:txBody>
          <a:bodyPr wrap="square" rtlCol="0">
            <a:spAutoFit/>
          </a:bodyPr>
          <a:lstStyle/>
          <a:p>
            <a:r>
              <a:rPr lang="en-US" sz="2000" dirty="0" smtClean="0"/>
              <a:t>Fig. 11–25</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a:t>
            </a:r>
            <a:endParaRPr lang="en-US" dirty="0"/>
          </a:p>
        </p:txBody>
      </p:sp>
      <p:sp>
        <p:nvSpPr>
          <p:cNvPr id="3" name="Content Placeholder 2"/>
          <p:cNvSpPr>
            <a:spLocks noGrp="1"/>
          </p:cNvSpPr>
          <p:nvPr>
            <p:ph idx="1"/>
          </p:nvPr>
        </p:nvSpPr>
        <p:spPr>
          <a:xfrm>
            <a:off x="381000" y="762000"/>
            <a:ext cx="8763000" cy="5715000"/>
          </a:xfrm>
        </p:spPr>
        <p:txBody>
          <a:bodyPr/>
          <a:lstStyle/>
          <a:p>
            <a:r>
              <a:rPr lang="en-US" dirty="0" smtClean="0"/>
              <a:t>Catalogs will specify alignment requirements for specific bearings</a:t>
            </a:r>
          </a:p>
          <a:p>
            <a:r>
              <a:rPr lang="en-US" dirty="0" smtClean="0"/>
              <a:t>Typical maximum ranges for shaft slopes at bearing locations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2275" name="Picture 3"/>
          <p:cNvPicPr>
            <a:picLocks noChangeAspect="1" noChangeArrowheads="1"/>
          </p:cNvPicPr>
          <p:nvPr/>
        </p:nvPicPr>
        <p:blipFill>
          <a:blip r:embed="rId2" cstate="print"/>
          <a:srcRect/>
          <a:stretch>
            <a:fillRect/>
          </a:stretch>
        </p:blipFill>
        <p:spPr bwMode="auto">
          <a:xfrm>
            <a:off x="838200" y="1905000"/>
            <a:ext cx="7905750" cy="22980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Enclosures</a:t>
            </a:r>
            <a:endParaRPr lang="en-US" dirty="0"/>
          </a:p>
        </p:txBody>
      </p:sp>
      <p:sp>
        <p:nvSpPr>
          <p:cNvPr id="3" name="Content Placeholder 2"/>
          <p:cNvSpPr>
            <a:spLocks noGrp="1"/>
          </p:cNvSpPr>
          <p:nvPr>
            <p:ph idx="1"/>
          </p:nvPr>
        </p:nvSpPr>
        <p:spPr>
          <a:xfrm>
            <a:off x="381000" y="838200"/>
            <a:ext cx="8763000" cy="5715000"/>
          </a:xfrm>
        </p:spPr>
        <p:txBody>
          <a:bodyPr/>
          <a:lstStyle/>
          <a:p>
            <a:r>
              <a:rPr lang="en-US" dirty="0" smtClean="0"/>
              <a:t>Common shaft seals to exclude dirt and retain lubricant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1126"/>
          <p:cNvPicPr>
            <a:picLocks noChangeAspect="1" noChangeArrowheads="1"/>
          </p:cNvPicPr>
          <p:nvPr/>
        </p:nvPicPr>
        <p:blipFill>
          <a:blip r:embed="rId2" cstate="print"/>
          <a:srcRect t="12364"/>
          <a:stretch>
            <a:fillRect/>
          </a:stretch>
        </p:blipFill>
        <p:spPr bwMode="auto">
          <a:xfrm>
            <a:off x="685800" y="1981200"/>
            <a:ext cx="8232775" cy="2306638"/>
          </a:xfrm>
          <a:prstGeom prst="rect">
            <a:avLst/>
          </a:prstGeom>
          <a:noFill/>
        </p:spPr>
      </p:pic>
      <p:sp>
        <p:nvSpPr>
          <p:cNvPr id="6" name="TextBox 5"/>
          <p:cNvSpPr txBox="1"/>
          <p:nvPr/>
        </p:nvSpPr>
        <p:spPr>
          <a:xfrm>
            <a:off x="4114800" y="4419600"/>
            <a:ext cx="1371600" cy="400110"/>
          </a:xfrm>
          <a:prstGeom prst="rect">
            <a:avLst/>
          </a:prstGeom>
          <a:noFill/>
        </p:spPr>
        <p:txBody>
          <a:bodyPr wrap="square" rtlCol="0">
            <a:spAutoFit/>
          </a:bodyPr>
          <a:lstStyle/>
          <a:p>
            <a:r>
              <a:rPr lang="en-US" sz="2000" dirty="0" smtClean="0"/>
              <a:t>Fig. 11–26</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sz="2400" dirty="0" smtClean="0"/>
        </a:defPPr>
      </a:lstStyle>
    </a:txDef>
  </a:objectDefaults>
  <a:extraClrSchemeLst/>
</a:theme>
</file>

<file path=ppt/theme/theme2.xml><?xml version="1.0" encoding="utf-8"?>
<a:theme xmlns:a="http://schemas.openxmlformats.org/drawingml/2006/main" name="1_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sz="2400"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53147</TotalTime>
  <Words>2894</Words>
  <Application>Microsoft Office PowerPoint</Application>
  <PresentationFormat>如螢幕大小 (4:3)</PresentationFormat>
  <Paragraphs>434</Paragraphs>
  <Slides>98</Slides>
  <Notes>0</Notes>
  <HiddenSlides>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98</vt:i4>
      </vt:variant>
    </vt:vector>
  </HeadingPairs>
  <TitlesOfParts>
    <vt:vector size="110" baseType="lpstr">
      <vt:lpstr>微軟正黑體</vt:lpstr>
      <vt:lpstr>新細明體</vt:lpstr>
      <vt:lpstr>標楷體</vt:lpstr>
      <vt:lpstr>Arial</vt:lpstr>
      <vt:lpstr>Calibri</vt:lpstr>
      <vt:lpstr>Symbol</vt:lpstr>
      <vt:lpstr>Times New Roman</vt:lpstr>
      <vt:lpstr>Verdana</vt:lpstr>
      <vt:lpstr>Wingdings</vt:lpstr>
      <vt:lpstr>Wingdings 2</vt:lpstr>
      <vt:lpstr>Shigley</vt:lpstr>
      <vt:lpstr>1_Shigley</vt:lpstr>
      <vt:lpstr>PowerPoint 簡報</vt:lpstr>
      <vt:lpstr>Chapter Outline</vt:lpstr>
      <vt:lpstr>Nomenclature of a Ball Bearing</vt:lpstr>
      <vt:lpstr>PowerPoint 簡報</vt:lpstr>
      <vt:lpstr>PowerPoint 簡報</vt:lpstr>
      <vt:lpstr>PowerPoint 簡報</vt:lpstr>
      <vt:lpstr>PowerPoint 簡報</vt:lpstr>
      <vt:lpstr>Types of Ball Bearings</vt:lpstr>
      <vt:lpstr>Types of Roller Bearings</vt:lpstr>
      <vt:lpstr>Bearing Life Definitions</vt:lpstr>
      <vt:lpstr>Load Rating Definitions</vt:lpstr>
      <vt:lpstr>Load Rating Definitions</vt:lpstr>
      <vt:lpstr>Load-Life Relationship</vt:lpstr>
      <vt:lpstr>Load-Life Relationship</vt:lpstr>
      <vt:lpstr>Load-Life Relationship</vt:lpstr>
      <vt:lpstr>Load-Life Relationship</vt:lpstr>
      <vt:lpstr>Example 11–1</vt:lpstr>
      <vt:lpstr>Reliability vs. Life</vt:lpstr>
      <vt:lpstr>Reliability vs. Life</vt:lpstr>
      <vt:lpstr>Reliability vs. Life</vt:lpstr>
      <vt:lpstr>Reliability vs. Life</vt:lpstr>
      <vt:lpstr>Example 11–2</vt:lpstr>
      <vt:lpstr>Example 11–2 (continued)</vt:lpstr>
      <vt:lpstr>Relating Load, Life, and Reliability</vt:lpstr>
      <vt:lpstr>Relating Load, Life, and Reliability</vt:lpstr>
      <vt:lpstr>Relating Load, Life, and Reliability</vt:lpstr>
      <vt:lpstr>Relating Load, Life, and Reliability</vt:lpstr>
      <vt:lpstr>Weibull Parameters</vt:lpstr>
      <vt:lpstr>Relating Load, Life, and Reliability</vt:lpstr>
      <vt:lpstr>Example 11–3</vt:lpstr>
      <vt:lpstr>Combined Reliability of Multiple Bearings</vt:lpstr>
      <vt:lpstr>Dimension-Series Code</vt:lpstr>
      <vt:lpstr>Representative Catalog Data for Ball Bearings (Table 11–2)</vt:lpstr>
      <vt:lpstr>Representative Catalog Data for Cylindrical Roller Bearings (Table 11–3)</vt:lpstr>
      <vt:lpstr>Combined Radial and Thrust Loading</vt:lpstr>
      <vt:lpstr>Combined Radial and Thrust Loading</vt:lpstr>
      <vt:lpstr>Combined Radial and Thrust Loading</vt:lpstr>
      <vt:lpstr>Equivalent Radial Load Factors for Ball Bearings</vt:lpstr>
      <vt:lpstr>Equivalent Radial Load Factors for Ball Bearings</vt:lpstr>
      <vt:lpstr>Bearing Life Recommendations (Table 11–4)</vt:lpstr>
      <vt:lpstr>Recommended Load Application Factors (Table 11–5)</vt:lpstr>
      <vt:lpstr>Example 11–4</vt:lpstr>
      <vt:lpstr>Example 11–4 (continued)</vt:lpstr>
      <vt:lpstr>Variable Loading</vt:lpstr>
      <vt:lpstr>Variable Loading with Piecewise Constant Loading</vt:lpstr>
      <vt:lpstr>Variable Loading with Piecewise Constant Loading</vt:lpstr>
      <vt:lpstr>Example 11–5</vt:lpstr>
      <vt:lpstr>Example 11–5 (continued)</vt:lpstr>
      <vt:lpstr>Variable Loading with Piecewise Constant Loading</vt:lpstr>
      <vt:lpstr>Variable Loading with Periodic Variation</vt:lpstr>
      <vt:lpstr>Example 11–6</vt:lpstr>
      <vt:lpstr>Example 11–6 (continued)</vt:lpstr>
      <vt:lpstr>Example 11–7</vt:lpstr>
      <vt:lpstr>Example 11–7</vt:lpstr>
      <vt:lpstr>Example 11–7</vt:lpstr>
      <vt:lpstr>Example 11–7</vt:lpstr>
      <vt:lpstr>Example 11–7 (continued)</vt:lpstr>
      <vt:lpstr>Tapered Roller Bearings</vt:lpstr>
      <vt:lpstr>Tapered Roller Bearings</vt:lpstr>
      <vt:lpstr>Mounting Directions of Tapered Roller Bearings</vt:lpstr>
      <vt:lpstr>Typical Catalog Data (Fig. 11–15)</vt:lpstr>
      <vt:lpstr>Typical Catalog Data (Fig. 11–15)</vt:lpstr>
      <vt:lpstr>Typical Catalog Data (Fig. 11–15 continued)</vt:lpstr>
      <vt:lpstr>Typical Catalog Data (Fig. 11–15 continued)</vt:lpstr>
      <vt:lpstr>Induced Thrust Load</vt:lpstr>
      <vt:lpstr>Equivalent Radial Load</vt:lpstr>
      <vt:lpstr>Determining Which Bearing Carries External Axial Load</vt:lpstr>
      <vt:lpstr>Net Axial Load</vt:lpstr>
      <vt:lpstr>Equivalent Radial Load</vt:lpstr>
      <vt:lpstr>Example 11–8</vt:lpstr>
      <vt:lpstr>Example 11–8 (continued)</vt:lpstr>
      <vt:lpstr>Example 11–8 (continued)</vt:lpstr>
      <vt:lpstr>Example 11–8 (continued)</vt:lpstr>
      <vt:lpstr>Example 11–8 (continued)</vt:lpstr>
      <vt:lpstr>Example 11–8 (continued)</vt:lpstr>
      <vt:lpstr>Example 11–8 (continued)</vt:lpstr>
      <vt:lpstr>Realized Bearing Reliability</vt:lpstr>
      <vt:lpstr>Realized Bearing Reliability</vt:lpstr>
      <vt:lpstr>Example 11–9</vt:lpstr>
      <vt:lpstr>Realized Reliability for Tapered Roller Bearings</vt:lpstr>
      <vt:lpstr>Example 11–10</vt:lpstr>
      <vt:lpstr>Example 11–10 (continued)</vt:lpstr>
      <vt:lpstr>Example 11–11</vt:lpstr>
      <vt:lpstr>Example 11–11 (continued)</vt:lpstr>
      <vt:lpstr>Example 11–11 (continued)</vt:lpstr>
      <vt:lpstr>Example 11–11 (continued)</vt:lpstr>
      <vt:lpstr>Bearing Lubrication</vt:lpstr>
      <vt:lpstr>Bearing Lubrication</vt:lpstr>
      <vt:lpstr>Some Common Bearing Mounting Configurations</vt:lpstr>
      <vt:lpstr>Some Common Bearing Mounting Configurations</vt:lpstr>
      <vt:lpstr>Some Common Bearing Mounting Configurations</vt:lpstr>
      <vt:lpstr>PowerPoint 簡報</vt:lpstr>
      <vt:lpstr>Duplexing</vt:lpstr>
      <vt:lpstr>Duplexing Arrangements</vt:lpstr>
      <vt:lpstr>Preferred Fits</vt:lpstr>
      <vt:lpstr>Preloading</vt:lpstr>
      <vt:lpstr>Alignment</vt:lpstr>
      <vt:lpstr>Enclosures</vt:lpstr>
    </vt:vector>
  </TitlesOfParts>
  <Company>Missouri S&amp;T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nisbett</dc:creator>
  <cp:lastModifiedBy>CKS</cp:lastModifiedBy>
  <cp:revision>1773</cp:revision>
  <dcterms:created xsi:type="dcterms:W3CDTF">2010-11-01T14:25:24Z</dcterms:created>
  <dcterms:modified xsi:type="dcterms:W3CDTF">2017-12-12T14:07:53Z</dcterms:modified>
</cp:coreProperties>
</file>